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ti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6"/>
  </p:notesMasterIdLst>
  <p:handoutMasterIdLst>
    <p:handoutMasterId r:id="rId47"/>
  </p:handoutMasterIdLst>
  <p:sldIdLst>
    <p:sldId id="256" r:id="rId2"/>
    <p:sldId id="456" r:id="rId3"/>
    <p:sldId id="498" r:id="rId4"/>
    <p:sldId id="464" r:id="rId5"/>
    <p:sldId id="465" r:id="rId6"/>
    <p:sldId id="466" r:id="rId7"/>
    <p:sldId id="467" r:id="rId8"/>
    <p:sldId id="468" r:id="rId9"/>
    <p:sldId id="473" r:id="rId10"/>
    <p:sldId id="474" r:id="rId11"/>
    <p:sldId id="481" r:id="rId12"/>
    <p:sldId id="476" r:id="rId13"/>
    <p:sldId id="477" r:id="rId14"/>
    <p:sldId id="478" r:id="rId15"/>
    <p:sldId id="485" r:id="rId16"/>
    <p:sldId id="486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58" r:id="rId25"/>
    <p:sldId id="459" r:id="rId26"/>
    <p:sldId id="461" r:id="rId27"/>
    <p:sldId id="462" r:id="rId28"/>
    <p:sldId id="434" r:id="rId29"/>
    <p:sldId id="471" r:id="rId30"/>
    <p:sldId id="435" r:id="rId31"/>
    <p:sldId id="436" r:id="rId32"/>
    <p:sldId id="437" r:id="rId33"/>
    <p:sldId id="438" r:id="rId34"/>
    <p:sldId id="441" r:id="rId35"/>
    <p:sldId id="444" r:id="rId36"/>
    <p:sldId id="472" r:id="rId37"/>
    <p:sldId id="385" r:id="rId38"/>
    <p:sldId id="387" r:id="rId39"/>
    <p:sldId id="260" r:id="rId40"/>
    <p:sldId id="433" r:id="rId41"/>
    <p:sldId id="391" r:id="rId42"/>
    <p:sldId id="389" r:id="rId43"/>
    <p:sldId id="453" r:id="rId44"/>
    <p:sldId id="455" r:id="rId45"/>
  </p:sldIdLst>
  <p:sldSz cx="12192000" cy="6858000"/>
  <p:notesSz cx="6864350" cy="99949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2C10"/>
    <a:srgbClr val="0721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380" y="-20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60" d="100"/>
        <a:sy n="160" d="100"/>
      </p:scale>
      <p:origin x="0" y="-384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74756" cy="500753"/>
          </a:xfrm>
          <a:prstGeom prst="rect">
            <a:avLst/>
          </a:prstGeom>
        </p:spPr>
        <p:txBody>
          <a:bodyPr vert="horz" lIns="88929" tIns="44464" rIns="88929" bIns="44464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888062" y="3"/>
            <a:ext cx="2974756" cy="500753"/>
          </a:xfrm>
          <a:prstGeom prst="rect">
            <a:avLst/>
          </a:prstGeom>
        </p:spPr>
        <p:txBody>
          <a:bodyPr vert="horz" lIns="88929" tIns="44464" rIns="88929" bIns="44464" rtlCol="0"/>
          <a:lstStyle>
            <a:lvl1pPr algn="r">
              <a:defRPr sz="1200"/>
            </a:lvl1pPr>
          </a:lstStyle>
          <a:p>
            <a:fld id="{4FFFC3B7-402D-4F50-A23A-6257D3B9D913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3" y="9494149"/>
            <a:ext cx="2974756" cy="500753"/>
          </a:xfrm>
          <a:prstGeom prst="rect">
            <a:avLst/>
          </a:prstGeom>
        </p:spPr>
        <p:txBody>
          <a:bodyPr vert="horz" lIns="88929" tIns="44464" rIns="88929" bIns="44464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3888062" y="9494149"/>
            <a:ext cx="2974756" cy="500753"/>
          </a:xfrm>
          <a:prstGeom prst="rect">
            <a:avLst/>
          </a:prstGeom>
        </p:spPr>
        <p:txBody>
          <a:bodyPr vert="horz" lIns="88929" tIns="44464" rIns="88929" bIns="44464" rtlCol="0" anchor="b"/>
          <a:lstStyle>
            <a:lvl1pPr algn="r">
              <a:defRPr sz="1200"/>
            </a:lvl1pPr>
          </a:lstStyle>
          <a:p>
            <a:fld id="{62B4B222-E0B7-4C38-A6C0-451405D66A1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74621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74551" cy="501481"/>
          </a:xfrm>
          <a:prstGeom prst="rect">
            <a:avLst/>
          </a:prstGeom>
        </p:spPr>
        <p:txBody>
          <a:bodyPr vert="horz" lIns="96327" tIns="48163" rIns="96327" bIns="48163" rtlCol="0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8213" y="1"/>
            <a:ext cx="2974551" cy="501481"/>
          </a:xfrm>
          <a:prstGeom prst="rect">
            <a:avLst/>
          </a:prstGeom>
        </p:spPr>
        <p:txBody>
          <a:bodyPr vert="horz" lIns="96327" tIns="48163" rIns="96327" bIns="48163" rtlCol="0"/>
          <a:lstStyle>
            <a:lvl1pPr algn="r">
              <a:defRPr sz="1300"/>
            </a:lvl1pPr>
          </a:lstStyle>
          <a:p>
            <a:fld id="{86D3910A-D68E-4193-957E-9B519577397C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34975" y="1249363"/>
            <a:ext cx="5994400" cy="33718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27" tIns="48163" rIns="96327" bIns="48163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6435" y="4810046"/>
            <a:ext cx="5491480" cy="3935491"/>
          </a:xfrm>
          <a:prstGeom prst="rect">
            <a:avLst/>
          </a:prstGeom>
        </p:spPr>
        <p:txBody>
          <a:bodyPr vert="horz" lIns="96327" tIns="48163" rIns="96327" bIns="48163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3" y="9493424"/>
            <a:ext cx="2974551" cy="501480"/>
          </a:xfrm>
          <a:prstGeom prst="rect">
            <a:avLst/>
          </a:prstGeom>
        </p:spPr>
        <p:txBody>
          <a:bodyPr vert="horz" lIns="96327" tIns="48163" rIns="96327" bIns="48163" rtlCol="0" anchor="b"/>
          <a:lstStyle>
            <a:lvl1pPr algn="l">
              <a:defRPr sz="13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8213" y="9493424"/>
            <a:ext cx="2974551" cy="501480"/>
          </a:xfrm>
          <a:prstGeom prst="rect">
            <a:avLst/>
          </a:prstGeom>
        </p:spPr>
        <p:txBody>
          <a:bodyPr vert="horz" lIns="96327" tIns="48163" rIns="96327" bIns="48163" rtlCol="0" anchor="b"/>
          <a:lstStyle>
            <a:lvl1pPr algn="r">
              <a:defRPr sz="1300"/>
            </a:lvl1pPr>
          </a:lstStyle>
          <a:p>
            <a:fld id="{601E50B1-E908-4926-805D-B0AD43E1800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153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E50B1-E908-4926-805D-B0AD43E1800A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67288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22543" indent="-277901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11604" indent="-222321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56247" indent="-222321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00887" indent="-222321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45529" indent="-2223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890170" indent="-2223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334812" indent="-2223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779454" indent="-22232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CE78AFA-6ACF-49CB-AD66-76158E2FE547}" type="slidenum">
              <a:rPr lang="es-ES" altLang="es-ES">
                <a:latin typeface="Calibri" panose="020F0502020204030204" pitchFamily="34" charset="0"/>
              </a:rPr>
              <a:pPr eaLnBrk="1" hangingPunct="1"/>
              <a:t>8</a:t>
            </a:fld>
            <a:endParaRPr lang="es-ES" altLang="es-E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831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hdr" sz="quarter"/>
          </p:nvPr>
        </p:nvSpPr>
        <p:spPr>
          <a:ln/>
        </p:spPr>
        <p:txBody>
          <a:bodyPr/>
          <a:lstStyle/>
          <a:p>
            <a:r>
              <a:rPr lang="es-ES" altLang="es-ES"/>
              <a:t>ESCASEZ Y MERCADOS DE AGUA EN ESPAÑA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824C97-B175-4D0E-899F-5DBF21C78F49}" type="slidenum">
              <a:rPr lang="es-ES" altLang="es-ES"/>
              <a:pPr/>
              <a:t>20</a:t>
            </a:fld>
            <a:endParaRPr lang="es-ES" altLang="es-ES"/>
          </a:p>
        </p:txBody>
      </p:sp>
      <p:sp>
        <p:nvSpPr>
          <p:cNvPr id="1728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95250" y="820738"/>
            <a:ext cx="7288213" cy="410051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285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5993" y="5197140"/>
            <a:ext cx="5195534" cy="1631659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lIns="98404" tIns="49203" rIns="98404" bIns="49203"/>
          <a:lstStyle/>
          <a:p>
            <a:r>
              <a:rPr lang="es-ES" altLang="es-ES" b="1"/>
              <a:t>DIAPOSITIVA 13</a:t>
            </a:r>
            <a:endParaRPr lang="es-ES" altLang="es-ES"/>
          </a:p>
          <a:p>
            <a:pPr algn="just"/>
            <a:r>
              <a:rPr lang="es-ES_tradnl" altLang="es-ES"/>
              <a:t>De acuerdo a los resultados del modelo aplicado, se observa que el nivel de riesgo de desertificación se puede considerar muy alto y alto en un 31,49 % de la superficie española, lo cual indica la magnitud del problema a que nos enfrentamos.</a:t>
            </a:r>
          </a:p>
        </p:txBody>
      </p:sp>
    </p:spTree>
    <p:extLst>
      <p:ext uri="{BB962C8B-B14F-4D97-AF65-F5344CB8AC3E}">
        <p14:creationId xmlns:p14="http://schemas.microsoft.com/office/powerpoint/2010/main" val="4081908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E50B1-E908-4926-805D-B0AD43E1800A}" type="slidenum">
              <a:rPr lang="es-ES" smtClean="0"/>
              <a:t>28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28558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E50B1-E908-4926-805D-B0AD43E1800A}" type="slidenum">
              <a:rPr lang="es-ES" smtClean="0"/>
              <a:t>29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92485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75C469-C819-4160-A712-6D0AFD5A5C44}" type="slidenum">
              <a:rPr lang="es-ES" altLang="es-ES"/>
              <a:pPr/>
              <a:t>31</a:t>
            </a:fld>
            <a:endParaRPr lang="es-ES" altLang="es-ES"/>
          </a:p>
        </p:txBody>
      </p:sp>
      <p:sp>
        <p:nvSpPr>
          <p:cNvPr id="2340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2354263" y="1112838"/>
            <a:ext cx="9505951" cy="53482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408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47361" y="6796623"/>
            <a:ext cx="3501915" cy="6573121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91624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1E50B1-E908-4926-805D-B0AD43E1800A}" type="slidenum">
              <a:rPr lang="es-ES" smtClean="0"/>
              <a:t>36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3737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dirty="0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045717" y="6466069"/>
            <a:ext cx="1146283" cy="370396"/>
          </a:xfrm>
        </p:spPr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89879" y="6478608"/>
            <a:ext cx="7619999" cy="365125"/>
          </a:xfrm>
        </p:spPr>
        <p:txBody>
          <a:bodyPr/>
          <a:lstStyle/>
          <a:p>
            <a:r>
              <a:rPr lang="es-ES" dirty="0" smtClean="0"/>
              <a:t>ANTONIO SERRANO</a:t>
            </a:r>
            <a:endParaRPr lang="es-ES" dirty="0"/>
          </a:p>
        </p:txBody>
      </p:sp>
      <p:sp>
        <p:nvSpPr>
          <p:cNvPr id="7" name="Freeform 6"/>
          <p:cNvSpPr/>
          <p:nvPr/>
        </p:nvSpPr>
        <p:spPr bwMode="auto">
          <a:xfrm>
            <a:off x="168965" y="6079411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2116" y="6286142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639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3194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dirty="0" smtClean="0"/>
              <a:t>ANTONIO SERRANO</a:t>
            </a:r>
            <a:endParaRPr lang="es-E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0" y="6350703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1772" y="6421788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4201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1786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56158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5134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7814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1865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0246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99077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0828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096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66654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4919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867318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0782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13999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542150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4135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00921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 userDrawn="1"/>
        </p:nvSpPr>
        <p:spPr>
          <a:xfrm>
            <a:off x="0" y="1"/>
            <a:ext cx="12192000" cy="92869"/>
          </a:xfrm>
          <a:prstGeom prst="rect">
            <a:avLst/>
          </a:prstGeom>
          <a:solidFill>
            <a:srgbClr val="5492CD"/>
          </a:solidFill>
          <a:ln>
            <a:noFill/>
          </a:ln>
        </p:spPr>
        <p:txBody>
          <a:bodyPr vert="horz" wrap="square" lIns="93302" tIns="46651" rIns="93302" bIns="46651" numCol="1" anchor="t" anchorCtr="0" compatLnSpc="1">
            <a:prstTxWarp prst="textNoShape">
              <a:avLst/>
            </a:prstTxWarp>
          </a:bodyPr>
          <a:lstStyle/>
          <a:p>
            <a:endParaRPr lang="en-US" sz="1633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/>
          <p:nvPr userDrawn="1"/>
        </p:nvSpPr>
        <p:spPr>
          <a:xfrm>
            <a:off x="0" y="6765131"/>
            <a:ext cx="12192000" cy="9286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93302" tIns="46651" rIns="93302" bIns="46651" numCol="1" anchor="t" anchorCtr="0" compatLnSpc="1">
            <a:prstTxWarp prst="textNoShape">
              <a:avLst/>
            </a:prstTxWarp>
          </a:bodyPr>
          <a:lstStyle/>
          <a:p>
            <a:endParaRPr lang="en-US" sz="1633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3136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76102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457B7-233C-44DC-A840-2614B8AB06C7}" type="datetimeFigureOut">
              <a:rPr lang="en-US" smtClean="0"/>
              <a:pPr/>
              <a:t>11/19/2017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828666-7075-4F80-845A-2824FEFAD05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409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D5A775-FBCB-42DC-8796-8606383F4178}" type="datetimeFigureOut">
              <a:rPr lang="es-ES" smtClean="0"/>
              <a:t>19/11/2017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C80BA20-26A8-4F86-BA6E-D8685E216C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339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8" r:id="rId2"/>
    <p:sldLayoutId id="2147483662" r:id="rId3"/>
    <p:sldLayoutId id="2147483677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79" r:id="rId19"/>
    <p:sldLayoutId id="2147483680" r:id="rId20"/>
    <p:sldLayoutId id="2147483682" r:id="rId21"/>
    <p:sldLayoutId id="2147483683" r:id="rId22"/>
    <p:sldLayoutId id="2147483685" r:id="rId23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tif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tiff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image" Target="../media/image32.jpeg"/><Relationship Id="rId4" Type="http://schemas.openxmlformats.org/officeDocument/2006/relationships/image" Target="../media/image31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t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png"/><Relationship Id="rId4" Type="http://schemas.openxmlformats.org/officeDocument/2006/relationships/image" Target="../media/image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6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t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948612" y="4026732"/>
            <a:ext cx="4235641" cy="1428750"/>
          </a:xfrm>
        </p:spPr>
        <p:txBody>
          <a:bodyPr/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ANTONIO SERRANO RODRÍGUEZ.</a:t>
            </a:r>
          </a:p>
          <a:p>
            <a:r>
              <a:rPr lang="es-ES" sz="1400" dirty="0" smtClean="0">
                <a:solidFill>
                  <a:schemeClr val="tx1"/>
                </a:solidFill>
              </a:rPr>
              <a:t>Presidente de FUNDICOT.</a:t>
            </a:r>
          </a:p>
          <a:p>
            <a:r>
              <a:rPr lang="es-ES" sz="1400" dirty="0" smtClean="0">
                <a:solidFill>
                  <a:schemeClr val="tx1"/>
                </a:solidFill>
              </a:rPr>
              <a:t>Catedrático de Urbanística y Ordenación del Territorio (prejubilado)</a:t>
            </a:r>
          </a:p>
          <a:p>
            <a:r>
              <a:rPr lang="es-ES" sz="1400" dirty="0" smtClean="0">
                <a:solidFill>
                  <a:schemeClr val="tx1"/>
                </a:solidFill>
              </a:rPr>
              <a:t>Dr. Ingeniero de Caminos.</a:t>
            </a:r>
          </a:p>
          <a:p>
            <a:r>
              <a:rPr lang="es-ES" sz="1400" dirty="0" smtClean="0">
                <a:solidFill>
                  <a:schemeClr val="tx1"/>
                </a:solidFill>
              </a:rPr>
              <a:t>Licenciado en Ciencias Económicas.</a:t>
            </a:r>
          </a:p>
          <a:p>
            <a:r>
              <a:rPr lang="es-ES" sz="1400" dirty="0" smtClean="0">
                <a:solidFill>
                  <a:schemeClr val="tx1"/>
                </a:solidFill>
              </a:rPr>
              <a:t>Diplomado en Ordenación del Territorio. </a:t>
            </a:r>
          </a:p>
          <a:p>
            <a:endParaRPr lang="es-ES" sz="1400" dirty="0" smtClean="0">
              <a:solidFill>
                <a:schemeClr val="tx1"/>
              </a:solidFill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168965" y="6079411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84" t="2427" r="62063" b="90103"/>
          <a:stretch/>
        </p:blipFill>
        <p:spPr>
          <a:xfrm>
            <a:off x="168965" y="-1"/>
            <a:ext cx="2593285" cy="150656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" t="91768"/>
          <a:stretch/>
        </p:blipFill>
        <p:spPr>
          <a:xfrm>
            <a:off x="171450" y="5438775"/>
            <a:ext cx="12020550" cy="1419225"/>
          </a:xfrm>
          <a:prstGeom prst="rect">
            <a:avLst/>
          </a:prstGeom>
        </p:spPr>
      </p:pic>
      <p:sp>
        <p:nvSpPr>
          <p:cNvPr id="11" name="Título 1"/>
          <p:cNvSpPr txBox="1">
            <a:spLocks/>
          </p:cNvSpPr>
          <p:nvPr/>
        </p:nvSpPr>
        <p:spPr>
          <a:xfrm>
            <a:off x="2371725" y="1549235"/>
            <a:ext cx="8839199" cy="224375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sz="4800" dirty="0">
                <a:latin typeface="Arial Black" panose="020B0A04020102020204" pitchFamily="34" charset="0"/>
              </a:rPr>
              <a:t>EL PAPEL CENTRAL DE LAS ESTACIONES EN LAS CIUDADES</a:t>
            </a:r>
          </a:p>
          <a:p>
            <a:pPr algn="ctr"/>
            <a:r>
              <a:rPr lang="es-ES" sz="3700" dirty="0">
                <a:latin typeface="Arial Black" panose="020B0A04020102020204" pitchFamily="34" charset="0"/>
              </a:rPr>
              <a:t>Al hilo del centenario de la Estación del Norte y del Parque Central</a:t>
            </a:r>
            <a:r>
              <a:rPr lang="es-ES" sz="3700" dirty="0" smtClean="0">
                <a:latin typeface="Arial Black" panose="020B0A04020102020204" pitchFamily="34" charset="0"/>
              </a:rPr>
              <a:t>.</a:t>
            </a:r>
          </a:p>
          <a:p>
            <a:pPr algn="ctr"/>
            <a:r>
              <a:rPr lang="es-ES" sz="53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Ferrocarril y ciudad futura</a:t>
            </a:r>
            <a:endParaRPr lang="es-ES" sz="4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90" t="82500" r="36719" b="11615"/>
          <a:stretch/>
        </p:blipFill>
        <p:spPr>
          <a:xfrm>
            <a:off x="4243387" y="5349387"/>
            <a:ext cx="3705225" cy="1014633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07" t="31322" r="71264" b="63156"/>
          <a:stretch/>
        </p:blipFill>
        <p:spPr>
          <a:xfrm>
            <a:off x="9940742" y="0"/>
            <a:ext cx="2243511" cy="1506564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8466569" y="6474169"/>
            <a:ext cx="37176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Lunes 20 de noviembre de 2017</a:t>
            </a:r>
            <a:endParaRPr lang="es-E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06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524000" y="0"/>
            <a:ext cx="9144000" cy="1124744"/>
          </a:xfrm>
          <a:prstGeom prst="rect">
            <a:avLst/>
          </a:prstGeom>
        </p:spPr>
        <p:txBody>
          <a:bodyPr lIns="81272" tIns="40636" rIns="81272" bIns="40636"/>
          <a:lstStyle>
            <a:lvl1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2pPr>
            <a:lvl3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3pPr>
            <a:lvl4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4pPr>
            <a:lvl5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5pPr>
            <a:lvl6pPr marL="4572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s-ES" sz="2500" u="sng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CONDICIONANTES AL FUTURO DE LAS CIUDADES</a:t>
            </a:r>
            <a:endParaRPr lang="es-ES" sz="2500" u="sng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eaLnBrk="1" hangingPunct="1">
              <a:defRPr/>
            </a:pPr>
            <a:r>
              <a:rPr lang="es-ES" sz="1800" u="sng" dirty="0">
                <a:solidFill>
                  <a:srgbClr val="008000"/>
                </a:solidFill>
                <a:latin typeface="Arial Black" panose="020B0A04020102020204" pitchFamily="34" charset="0"/>
              </a:rPr>
              <a:t>(PENSAR GLOBALMENTE. ACTUAR LOCALMENTE)</a:t>
            </a:r>
            <a:r>
              <a:rPr lang="es-ES" sz="2500" dirty="0">
                <a:solidFill>
                  <a:srgbClr val="008000"/>
                </a:solidFill>
                <a:latin typeface="Arial Black" panose="020B0A04020102020204" pitchFamily="34" charset="0"/>
              </a:rPr>
              <a:t> 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88738" y="1075491"/>
            <a:ext cx="10425462" cy="5278175"/>
          </a:xfrm>
          <a:prstGeom prst="rect">
            <a:avLst/>
          </a:prstGeom>
        </p:spPr>
        <p:txBody>
          <a:bodyPr lIns="81272" tIns="40636" rIns="81272" bIns="40636"/>
          <a:lstStyle>
            <a:lvl1pPr marL="366713" indent="-366713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96925" indent="-306388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27138" indent="-244475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7675" indent="-244475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08213" indent="-244475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177" indent="-245471" algn="l" defTabSz="9818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1119" indent="-245471" algn="l" defTabSz="9818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2060" indent="-245471" algn="l" defTabSz="9818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3002" indent="-245471" algn="l" defTabSz="9818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90000"/>
              </a:lnSpc>
              <a:buNone/>
            </a:pPr>
            <a:r>
              <a:rPr lang="es-ES" sz="1800" dirty="0" smtClean="0">
                <a:latin typeface="Arial Black" panose="020B0A04020102020204" pitchFamily="34" charset="0"/>
              </a:rPr>
              <a:t>LA GLOBALIZACIÓN </a:t>
            </a:r>
            <a:r>
              <a:rPr lang="es-ES" sz="1800" dirty="0">
                <a:latin typeface="Arial Black" panose="020B0A04020102020204" pitchFamily="34" charset="0"/>
              </a:rPr>
              <a:t>COMO </a:t>
            </a:r>
            <a:r>
              <a:rPr lang="es-ES" sz="1800" dirty="0" smtClean="0">
                <a:latin typeface="Arial Black" panose="020B0A04020102020204" pitchFamily="34" charset="0"/>
              </a:rPr>
              <a:t>CONDICIONANTE.</a:t>
            </a:r>
            <a:endParaRPr lang="es-ES" sz="1800" dirty="0">
              <a:latin typeface="Arial Black" panose="020B0A04020102020204" pitchFamily="34" charset="0"/>
            </a:endParaRPr>
          </a:p>
          <a:p>
            <a:pPr marL="788732" lvl="1" indent="-406359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s-ES" sz="1600" dirty="0">
                <a:solidFill>
                  <a:srgbClr val="0000FF"/>
                </a:solidFill>
                <a:latin typeface="Arial Black" panose="020B0A04020102020204" pitchFamily="34" charset="0"/>
              </a:rPr>
              <a:t>EFECTOS </a:t>
            </a:r>
            <a:r>
              <a:rPr lang="es-ES" sz="1600" dirty="0">
                <a:solidFill>
                  <a:srgbClr val="C00000"/>
                </a:solidFill>
                <a:latin typeface="Arial Black" panose="020B0A04020102020204" pitchFamily="34" charset="0"/>
              </a:rPr>
              <a:t>ECONÓMICOS</a:t>
            </a:r>
            <a:r>
              <a:rPr lang="es-ES" sz="1600" dirty="0">
                <a:solidFill>
                  <a:srgbClr val="0000FF"/>
                </a:solidFill>
                <a:latin typeface="Arial Black" panose="020B0A04020102020204" pitchFamily="34" charset="0"/>
              </a:rPr>
              <a:t> LOCALES DEPENDIENTES DEL NIVEL GLOBAL: 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CRISIS FINANCIERO-ESPECULATIVAS. ACCESO AL CRÉDITO Y COSTE DEL DINERO. 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COSTE DE LAS MATERIAS PRIMAS Y DE LOS PRODUCTOS IMPORTADOS.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CAPACIDAD DE COLOCACIÓN DE LOS PRODUCTOS EN EL EXTERIOR (EXPORTACIONES). 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LOCALIZACIÓN/DESLOCALIZACIÓN DE ACTIVIDADES PRODUCTIVAS Y DEL CAPITAL (PARAÍSOS FISCALES). 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PRECIO DE LOS BIENES PATRIMONIALES LOCALES (SUELO Y EDIFICACIÓN). 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DEMANDA TURÍSTICA.</a:t>
            </a:r>
          </a:p>
          <a:p>
            <a:pPr marL="788732" lvl="1" indent="-406359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s-ES" sz="1600" dirty="0">
                <a:solidFill>
                  <a:srgbClr val="0000FF"/>
                </a:solidFill>
                <a:latin typeface="Arial Black" panose="020B0A04020102020204" pitchFamily="34" charset="0"/>
              </a:rPr>
              <a:t>EFECTOS </a:t>
            </a:r>
            <a:r>
              <a:rPr lang="es-ES" sz="1600" dirty="0">
                <a:solidFill>
                  <a:srgbClr val="C00000"/>
                </a:solidFill>
                <a:latin typeface="Arial Black" panose="020B0A04020102020204" pitchFamily="34" charset="0"/>
              </a:rPr>
              <a:t>SOCIALES</a:t>
            </a:r>
            <a:r>
              <a:rPr lang="es-ES" sz="1600" dirty="0">
                <a:solidFill>
                  <a:srgbClr val="0000FF"/>
                </a:solidFill>
                <a:latin typeface="Arial Black" panose="020B0A04020102020204" pitchFamily="34" charset="0"/>
              </a:rPr>
              <a:t> LOCALES DEPENDIENTES DEL NIVEL GLOBAL </a:t>
            </a:r>
            <a:r>
              <a:rPr lang="es-ES" sz="1600" dirty="0">
                <a:latin typeface="Arial Black" panose="020B0A04020102020204" pitchFamily="34" charset="0"/>
              </a:rPr>
              <a:t>: 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EMPLEO Y NIVELES SALARIALES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DISTRIBUCIÓN DE LA RIQUEZA Y NIVELES DE POBREZA. 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MIGRACIONES. 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CONTRADICCIONES CULTURALES. MULTICULTURALISMO. XENOFOBIA.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AFECCIONES AL BIENESTAR SOCIAL O AL BUEN VIVIR.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EMPOBRECIMIENTO DE LAS CLASES MEDIAS EN LOS PAÍSES DESARROLLADOS/POTENCIACIÓN DE LAS CLASES MEDIAS EN LOS PAÍSES EN DESARROLLO.</a:t>
            </a:r>
            <a:r>
              <a:rPr lang="es-ES" sz="12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</a:p>
          <a:p>
            <a:pPr marL="788732" lvl="1" indent="-406359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s-ES" sz="1600" dirty="0">
                <a:solidFill>
                  <a:srgbClr val="0000FF"/>
                </a:solidFill>
                <a:latin typeface="Arial Black" panose="020B0A04020102020204" pitchFamily="34" charset="0"/>
              </a:rPr>
              <a:t>EFECTOS </a:t>
            </a:r>
            <a:r>
              <a:rPr lang="es-ES" sz="1600" dirty="0">
                <a:solidFill>
                  <a:srgbClr val="C00000"/>
                </a:solidFill>
                <a:latin typeface="Arial Black" panose="020B0A04020102020204" pitchFamily="34" charset="0"/>
              </a:rPr>
              <a:t>AMBIENTALES</a:t>
            </a:r>
            <a:r>
              <a:rPr lang="es-ES" sz="1600" dirty="0">
                <a:solidFill>
                  <a:srgbClr val="0000FF"/>
                </a:solidFill>
                <a:latin typeface="Arial Black" panose="020B0A04020102020204" pitchFamily="34" charset="0"/>
              </a:rPr>
              <a:t> LOCALES DEPENDIENTES DEL NIVEL GLOBAL</a:t>
            </a:r>
            <a:r>
              <a:rPr lang="es-ES" sz="1800" dirty="0">
                <a:latin typeface="Arial Black" panose="020B0A04020102020204" pitchFamily="34" charset="0"/>
              </a:rPr>
              <a:t>.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CALENTAMIENTO GLOBAL/CAMBIO CLIMÁTICO LOCAL Y RIESGOS ASOCIADOS. 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CONTAMINACIÓN GLOBAL/LLUVIAS ÁCIDAS, CON INCIDENCIA EN MARES, AGUAS, SUELOS Y PERSONAS. AFECCIÓN A LA PRODUCCIÓN ALIMENTARIA, AL PATRIMONIO TERRITORIAL, A LA SALUD Y AL BIENESTAR/BUEN VIVIR.</a:t>
            </a:r>
          </a:p>
          <a:p>
            <a:pPr marL="1171105" lvl="2" indent="-406359" eaLnBrk="1" hangingPunct="1">
              <a:lnSpc>
                <a:spcPct val="90000"/>
              </a:lnSpc>
              <a:buFont typeface="+mj-lt"/>
              <a:buAutoNum type="alphaLcParenR"/>
            </a:pPr>
            <a:r>
              <a:rPr lang="es-ES" sz="1200" dirty="0">
                <a:latin typeface="Arial Black" panose="020B0A04020102020204" pitchFamily="34" charset="0"/>
              </a:rPr>
              <a:t>PÉRDIDA DE BIODIVERSIDAD Y ESPECIES INVASORAS. DESTRUCCIÓN DE PAISAJES, RAZAS Y CULTIVOS AUTÓCTONOS, CON INCIDENCIA SOBRE EL PAISAJE, LA SALUD Y LA SOSTENIBILIDAD DE LOS ECOSISTEMAS LOCALES.</a:t>
            </a:r>
            <a:endParaRPr lang="es-ES" sz="2400" dirty="0">
              <a:latin typeface="Arial Black" panose="020B0A04020102020204" pitchFamily="34" charset="0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168965" y="6353666"/>
            <a:ext cx="1480726" cy="504334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5"/>
          <p:cNvSpPr txBox="1">
            <a:spLocks/>
          </p:cNvSpPr>
          <p:nvPr/>
        </p:nvSpPr>
        <p:spPr>
          <a:xfrm>
            <a:off x="519444" y="6466068"/>
            <a:ext cx="779767" cy="365125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>
                <a:solidFill>
                  <a:schemeClr val="bg1"/>
                </a:solidFill>
              </a:rPr>
              <a:t>1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0" name="Imagen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2374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3768"/>
            <a:ext cx="12191999" cy="918731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VISIONES Y RIESGOS DEL GLOBAL RISK 2017. </a:t>
            </a:r>
            <a:r>
              <a:rPr lang="es-ES" sz="2800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Davos</a:t>
            </a:r>
            <a:r>
              <a:rPr lang="es-ES" sz="2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. </a:t>
            </a:r>
            <a:r>
              <a:rPr lang="es-ES" sz="20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Enero de 2017 </a:t>
            </a:r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endParaRPr lang="es-ES" sz="16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168965" y="6280871"/>
            <a:ext cx="1443935" cy="57712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2194" y="6374894"/>
            <a:ext cx="779767" cy="365125"/>
          </a:xfrm>
        </p:spPr>
        <p:txBody>
          <a:bodyPr/>
          <a:lstStyle/>
          <a:p>
            <a:r>
              <a:rPr lang="es-ES" dirty="0" smtClean="0"/>
              <a:t>2</a:t>
            </a:r>
            <a:endParaRPr lang="es-ES" dirty="0"/>
          </a:p>
        </p:txBody>
      </p:sp>
      <p:sp>
        <p:nvSpPr>
          <p:cNvPr id="10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1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2" name="Imagen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Imagen 1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2" t="7049" r="11994" b="37738"/>
          <a:stretch/>
        </p:blipFill>
        <p:spPr>
          <a:xfrm>
            <a:off x="2123898" y="641434"/>
            <a:ext cx="6699250" cy="563943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851900" y="647700"/>
            <a:ext cx="3340099" cy="563317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Sucesos climáticos extremos.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Desastres naturales.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Grandes migraciones involuntarias.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Crisis hídricas.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Ataques terroristas.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Calentamiento global.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Ciberataques.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Conflictos interestatales.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Desastres ambientales producidos por el hombre.</a:t>
            </a:r>
          </a:p>
          <a:p>
            <a:pPr marL="342900" indent="-342900">
              <a:buFont typeface="+mj-lt"/>
              <a:buAutoNum type="arabicPeriod"/>
            </a:pPr>
            <a:r>
              <a:rPr lang="es-ES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Desempleo o subempleo.</a:t>
            </a:r>
            <a:endParaRPr lang="es-ES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17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102080" y="1857873"/>
            <a:ext cx="8522465" cy="1143240"/>
          </a:xfrm>
        </p:spPr>
        <p:txBody>
          <a:bodyPr>
            <a:normAutofit fontScale="90000"/>
          </a:bodyPr>
          <a:lstStyle/>
          <a:p>
            <a:r>
              <a:rPr lang="es-ES" sz="3628" u="sng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PRIMER RETO PARA LAS CIUDADES FUTURAS</a:t>
            </a:r>
            <a:r>
              <a:rPr lang="es-ES" sz="3628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: </a:t>
            </a:r>
            <a:r>
              <a:rPr lang="es-ES" sz="3628" dirty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es-ES" sz="3628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es-ES" sz="3628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DEPENDENCIA ENERGÉTICA Y DE MATERIAS PRIMAS. </a:t>
            </a:r>
            <a:br>
              <a:rPr lang="es-ES" sz="3628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es-ES" sz="3628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RETOS DE DESABASTECIMIENTO Y DE INCREMENTO DE COSTES</a:t>
            </a:r>
            <a:endParaRPr lang="es-ES" sz="3628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2 Marcador de pie de página"/>
          <p:cNvSpPr txBox="1">
            <a:spLocks/>
          </p:cNvSpPr>
          <p:nvPr/>
        </p:nvSpPr>
        <p:spPr>
          <a:xfrm>
            <a:off x="1393634" y="6550050"/>
            <a:ext cx="7279507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10" name="Imagen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48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32754" y="-347"/>
            <a:ext cx="11159246" cy="1280890"/>
          </a:xfrm>
        </p:spPr>
        <p:txBody>
          <a:bodyPr>
            <a:normAutofit/>
          </a:bodyPr>
          <a:lstStyle/>
          <a:p>
            <a:pPr algn="ctr"/>
            <a:r>
              <a:rPr lang="es-ES" sz="3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LOS RETOS ENERGÉTICOS EUROPEOS Y ESPAÑOLES.</a:t>
            </a:r>
            <a:endParaRPr lang="es-ES" sz="32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41291" y="1147168"/>
            <a:ext cx="11150709" cy="49269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>
                <a:latin typeface="Arial Black" panose="020B0A04020102020204" pitchFamily="34" charset="0"/>
              </a:rPr>
              <a:t>El proyecto </a:t>
            </a:r>
            <a:r>
              <a:rPr lang="es-ES" dirty="0" smtClean="0">
                <a:latin typeface="Arial Black" panose="020B0A04020102020204" pitchFamily="34" charset="0"/>
              </a:rPr>
              <a:t>“</a:t>
            </a:r>
            <a:r>
              <a:rPr lang="es-ES" dirty="0">
                <a:latin typeface="Arial Black" panose="020B0A04020102020204" pitchFamily="34" charset="0"/>
              </a:rPr>
              <a:t>Unión Energética Europea” (</a:t>
            </a:r>
            <a:r>
              <a:rPr lang="es-ES" dirty="0" smtClean="0">
                <a:latin typeface="Arial Black" panose="020B0A04020102020204" pitchFamily="34" charset="0"/>
              </a:rPr>
              <a:t>UEE, 2014) aborda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cinco RETOS</a:t>
            </a:r>
            <a:r>
              <a:rPr lang="es-ES" dirty="0" smtClean="0">
                <a:latin typeface="Arial Black" panose="020B0A04020102020204" pitchFamily="34" charset="0"/>
              </a:rPr>
              <a:t>:</a:t>
            </a:r>
          </a:p>
          <a:p>
            <a:pPr>
              <a:buFont typeface="+mj-lt"/>
              <a:buAutoNum type="arabicPeriod"/>
            </a:pPr>
            <a:r>
              <a:rPr lang="es-ES" dirty="0">
                <a:latin typeface="Arial Black" panose="020B0A04020102020204" pitchFamily="34" charset="0"/>
              </a:rPr>
              <a:t>L</a:t>
            </a:r>
            <a:r>
              <a:rPr lang="es-ES" dirty="0" smtClean="0">
                <a:latin typeface="Arial Black" panose="020B0A04020102020204" pitchFamily="34" charset="0"/>
              </a:rPr>
              <a:t>ograr </a:t>
            </a:r>
            <a:r>
              <a:rPr lang="es-ES" dirty="0">
                <a:latin typeface="Arial Black" panose="020B0A04020102020204" pitchFamily="34" charset="0"/>
              </a:rPr>
              <a:t>la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seguridad, solidaridad y confianza energética</a:t>
            </a:r>
            <a:r>
              <a:rPr lang="es-ES" dirty="0">
                <a:latin typeface="Arial Black" panose="020B0A04020102020204" pitchFamily="34" charset="0"/>
              </a:rPr>
              <a:t>. </a:t>
            </a:r>
            <a:r>
              <a:rPr lang="es-ES" dirty="0" smtClean="0">
                <a:latin typeface="Arial Black" panose="020B0A04020102020204" pitchFamily="34" charset="0"/>
              </a:rPr>
              <a:t>La seguridad </a:t>
            </a:r>
            <a:r>
              <a:rPr lang="es-ES" dirty="0">
                <a:latin typeface="Arial Black" panose="020B0A04020102020204" pitchFamily="34" charset="0"/>
              </a:rPr>
              <a:t>está fuertemente comprometida por la alta dependencia </a:t>
            </a:r>
            <a:r>
              <a:rPr lang="es-ES" dirty="0" smtClean="0">
                <a:latin typeface="Arial Black" panose="020B0A04020102020204" pitchFamily="34" charset="0"/>
              </a:rPr>
              <a:t>energética, mucho mayor en España. Se avanza en combatir la pobreza energética. </a:t>
            </a:r>
          </a:p>
          <a:p>
            <a:pPr>
              <a:buFont typeface="+mj-lt"/>
              <a:buAutoNum type="arabicPeriod"/>
            </a:pPr>
            <a:r>
              <a:rPr lang="es-ES" dirty="0">
                <a:latin typeface="Arial Black" panose="020B0A04020102020204" pitchFamily="34" charset="0"/>
              </a:rPr>
              <a:t>C</a:t>
            </a:r>
            <a:r>
              <a:rPr lang="es-ES" dirty="0" smtClean="0">
                <a:latin typeface="Arial Black" panose="020B0A04020102020204" pitchFamily="34" charset="0"/>
              </a:rPr>
              <a:t>onseguir </a:t>
            </a:r>
            <a:r>
              <a:rPr lang="es-ES" dirty="0">
                <a:latin typeface="Arial Black" panose="020B0A04020102020204" pitchFamily="34" charset="0"/>
              </a:rPr>
              <a:t>un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mercado energético europeo plenamente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integrado</a:t>
            </a:r>
            <a:r>
              <a:rPr lang="es-ES" dirty="0" smtClean="0">
                <a:latin typeface="Arial Black" panose="020B0A04020102020204" pitchFamily="34" charset="0"/>
              </a:rPr>
              <a:t>. Problema de interconexiones y de oligopolios. </a:t>
            </a:r>
          </a:p>
          <a:p>
            <a:pPr>
              <a:buFont typeface="+mj-lt"/>
              <a:buAutoNum type="arabicPeriod"/>
            </a:pPr>
            <a:r>
              <a:rPr lang="es-ES" dirty="0">
                <a:latin typeface="Arial Black" panose="020B0A04020102020204" pitchFamily="34" charset="0"/>
              </a:rPr>
              <a:t>A</a:t>
            </a:r>
            <a:r>
              <a:rPr lang="es-ES" dirty="0" smtClean="0">
                <a:latin typeface="Arial Black" panose="020B0A04020102020204" pitchFamily="34" charset="0"/>
              </a:rPr>
              <a:t>vanzar </a:t>
            </a:r>
            <a:r>
              <a:rPr lang="es-ES" dirty="0">
                <a:latin typeface="Arial Black" panose="020B0A04020102020204" pitchFamily="34" charset="0"/>
              </a:rPr>
              <a:t>en una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eficiencia energética </a:t>
            </a:r>
            <a:r>
              <a:rPr lang="es-ES" dirty="0">
                <a:latin typeface="Arial Black" panose="020B0A04020102020204" pitchFamily="34" charset="0"/>
              </a:rPr>
              <a:t>que contribuya a la moderación de la </a:t>
            </a:r>
            <a:r>
              <a:rPr lang="es-ES" dirty="0" smtClean="0">
                <a:latin typeface="Arial Black" panose="020B0A04020102020204" pitchFamily="34" charset="0"/>
              </a:rPr>
              <a:t>demanda total. Problema de los consumos difusos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SOBRETODO EN CIUDADES </a:t>
            </a:r>
            <a:r>
              <a:rPr lang="es-ES" dirty="0" smtClean="0">
                <a:latin typeface="Arial Black" panose="020B0A04020102020204" pitchFamily="34" charset="0"/>
              </a:rPr>
              <a:t>(transporte y edificios) y del precio/subvenciones energéticas. </a:t>
            </a:r>
          </a:p>
          <a:p>
            <a:pPr>
              <a:buFont typeface="+mj-lt"/>
              <a:buAutoNum type="arabicPeriod"/>
            </a:pPr>
            <a:r>
              <a:rPr lang="es-ES" dirty="0" err="1">
                <a:solidFill>
                  <a:srgbClr val="C00000"/>
                </a:solidFill>
                <a:latin typeface="Arial Black" panose="020B0A04020102020204" pitchFamily="34" charset="0"/>
              </a:rPr>
              <a:t>D</a:t>
            </a:r>
            <a:r>
              <a:rPr lang="es-ES" dirty="0" err="1" smtClean="0">
                <a:solidFill>
                  <a:srgbClr val="C00000"/>
                </a:solidFill>
                <a:latin typeface="Arial Black" panose="020B0A04020102020204" pitchFamily="34" charset="0"/>
              </a:rPr>
              <a:t>escarbonizar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la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economía</a:t>
            </a:r>
            <a:r>
              <a:rPr lang="es-ES" dirty="0" smtClean="0">
                <a:latin typeface="Arial Black" panose="020B0A04020102020204" pitchFamily="34" charset="0"/>
              </a:rPr>
              <a:t>. Potenciación del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AHORRO</a:t>
            </a:r>
            <a:r>
              <a:rPr lang="es-ES" dirty="0" smtClean="0">
                <a:latin typeface="Arial Black" panose="020B0A04020102020204" pitchFamily="34" charset="0"/>
              </a:rPr>
              <a:t> las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ENERGÍAS RENOVABLES </a:t>
            </a:r>
            <a:r>
              <a:rPr lang="es-ES" dirty="0" smtClean="0">
                <a:latin typeface="Arial Black" panose="020B0A04020102020204" pitchFamily="34" charset="0"/>
              </a:rPr>
              <a:t>y la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ENERGÍA DISTRIBUIDA</a:t>
            </a:r>
            <a:r>
              <a:rPr lang="es-ES" dirty="0" smtClean="0">
                <a:latin typeface="Arial Black" panose="020B0A04020102020204" pitchFamily="34" charset="0"/>
              </a:rPr>
              <a:t>. </a:t>
            </a:r>
          </a:p>
          <a:p>
            <a:pPr>
              <a:buFont typeface="+mj-lt"/>
              <a:buAutoNum type="arabicPeriod"/>
            </a:pP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P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romover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la investigación, la innovación y la competitividad energética</a:t>
            </a:r>
            <a:r>
              <a:rPr lang="es-ES" dirty="0">
                <a:latin typeface="Arial Black" panose="020B0A04020102020204" pitchFamily="34" charset="0"/>
              </a:rPr>
              <a:t>. </a:t>
            </a:r>
            <a:r>
              <a:rPr lang="es-ES" dirty="0" smtClean="0">
                <a:latin typeface="Arial Black" panose="020B0A04020102020204" pitchFamily="34" charset="0"/>
              </a:rPr>
              <a:t>Problemas de oligopolios y del hecho de que los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precios de la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energía están asociados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a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dinámicas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de oferta y demanda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energéticas mundiales</a:t>
            </a:r>
            <a:r>
              <a:rPr lang="es-ES" dirty="0" smtClean="0">
                <a:latin typeface="Arial Black" panose="020B0A04020102020204" pitchFamily="34" charset="0"/>
              </a:rPr>
              <a:t>, </a:t>
            </a:r>
            <a:r>
              <a:rPr lang="es-ES" dirty="0">
                <a:latin typeface="Arial Black" panose="020B0A04020102020204" pitchFamily="34" charset="0"/>
              </a:rPr>
              <a:t>sobre las que </a:t>
            </a:r>
            <a:r>
              <a:rPr lang="es-ES" dirty="0">
                <a:solidFill>
                  <a:srgbClr val="FF0000"/>
                </a:solidFill>
                <a:latin typeface="Arial Black" panose="020B0A04020102020204" pitchFamily="34" charset="0"/>
              </a:rPr>
              <a:t>la UE tiene una incidencia crecientemente limitada. </a:t>
            </a:r>
          </a:p>
        </p:txBody>
      </p:sp>
      <p:sp>
        <p:nvSpPr>
          <p:cNvPr id="7" name="Freeform 6"/>
          <p:cNvSpPr/>
          <p:nvPr/>
        </p:nvSpPr>
        <p:spPr bwMode="auto">
          <a:xfrm>
            <a:off x="168965" y="6321162"/>
            <a:ext cx="1744652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9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1" name="Imagen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Slide Number Placeholder 5"/>
          <p:cNvSpPr txBox="1">
            <a:spLocks/>
          </p:cNvSpPr>
          <p:nvPr/>
        </p:nvSpPr>
        <p:spPr bwMode="gray">
          <a:xfrm>
            <a:off x="472798" y="632116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3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34165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6051" y="0"/>
            <a:ext cx="12045950" cy="1280890"/>
          </a:xfrm>
        </p:spPr>
        <p:txBody>
          <a:bodyPr>
            <a:normAutofit/>
          </a:bodyPr>
          <a:lstStyle/>
          <a:p>
            <a:pPr algn="ctr"/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Dependencia europea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y española en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el suministro de materias primas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47750" y="1330227"/>
            <a:ext cx="10826750" cy="4713387"/>
          </a:xfrm>
        </p:spPr>
        <p:txBody>
          <a:bodyPr>
            <a:noAutofit/>
          </a:bodyPr>
          <a:lstStyle/>
          <a:p>
            <a:r>
              <a:rPr lang="es-ES" b="1" u="sng" dirty="0">
                <a:latin typeface="Arial" panose="020B0604020202020204" pitchFamily="34" charset="0"/>
                <a:cs typeface="Arial" panose="020B0604020202020204" pitchFamily="34" charset="0"/>
              </a:rPr>
              <a:t>La dependencia existe tanto en el suministro de hidrocarburos……</a:t>
            </a:r>
            <a:r>
              <a:rPr lang="es-ES" u="sng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Unión Europea </a:t>
            </a:r>
            <a:r>
              <a:rPr lang="es-E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 </a:t>
            </a:r>
            <a:r>
              <a:rPr lang="es-E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53 por ciento de la energía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que consume, casi </a:t>
            </a:r>
            <a:r>
              <a:rPr lang="es-ES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90 por ciento del petróleo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, el </a:t>
            </a:r>
            <a:r>
              <a:rPr lang="es-ES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66 por ciento del gas natural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y el </a:t>
            </a:r>
            <a:r>
              <a:rPr lang="es-ES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42 por ciento de combustibles sólidos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como el carbón. </a:t>
            </a:r>
            <a:r>
              <a:rPr lang="es-E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Riesgo de abastecimiento: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Hay una gran dependencia de la UE ante </a:t>
            </a:r>
            <a:r>
              <a:rPr lang="es-ES" b="1" dirty="0">
                <a:latin typeface="Arial" panose="020B0604020202020204" pitchFamily="34" charset="0"/>
                <a:cs typeface="Arial" panose="020B0604020202020204" pitchFamily="34" charset="0"/>
              </a:rPr>
              <a:t>Rusia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: un </a:t>
            </a:r>
            <a:r>
              <a:rPr lang="es-ES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tercio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de las importaciones de </a:t>
            </a:r>
            <a:r>
              <a:rPr lang="es-ES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petróleo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, el </a:t>
            </a:r>
            <a:r>
              <a:rPr lang="es-ES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39 por ciento del gas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y el </a:t>
            </a:r>
            <a:r>
              <a:rPr lang="es-ES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 por ciento de combustibles sólidos.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Rusia es, además, el único proveedor de las importaciones de gas de seis países de la UE.</a:t>
            </a:r>
          </a:p>
          <a:p>
            <a:r>
              <a:rPr lang="es-ES" b="1" u="sng" dirty="0">
                <a:latin typeface="Arial" panose="020B0604020202020204" pitchFamily="34" charset="0"/>
                <a:cs typeface="Arial" panose="020B0604020202020204" pitchFamily="34" charset="0"/>
              </a:rPr>
              <a:t>Como en  el de materias  primas metálicas</a:t>
            </a:r>
            <a:r>
              <a:rPr lang="es-ES" u="sng" dirty="0">
                <a:latin typeface="Arial" panose="020B0604020202020204" pitchFamily="34" charset="0"/>
                <a:cs typeface="Arial" panose="020B0604020202020204" pitchFamily="34" charset="0"/>
              </a:rPr>
              <a:t>……..:</a:t>
            </a:r>
          </a:p>
          <a:p>
            <a:r>
              <a:rPr lang="es-ES_tradnl" b="1" dirty="0">
                <a:latin typeface="Arial" panose="020B0604020202020204" pitchFamily="34" charset="0"/>
                <a:cs typeface="Arial" panose="020B0604020202020204" pitchFamily="34" charset="0"/>
              </a:rPr>
              <a:t>Aplicación ambiental o alta tecnología </a:t>
            </a:r>
            <a:r>
              <a:rPr lang="es-ES_tradnl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(14 elementos)</a:t>
            </a:r>
            <a:r>
              <a:rPr lang="es-ES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antimonio, cobalto, galio, germanio, indio, litio, niobio, tantalio, renio y wolframio, metales del grupo del platino (platino, paladio, rodio) y las tierras raras.</a:t>
            </a:r>
            <a:endParaRPr lang="es-ES_tradnl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s-ES_tradnl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Grado de importación ( 100% de 8 elementos)</a:t>
            </a:r>
            <a:r>
              <a:rPr lang="es-ES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dirty="0">
                <a:latin typeface="Arial" panose="020B0604020202020204" pitchFamily="34" charset="0"/>
                <a:cs typeface="Arial" panose="020B0604020202020204" pitchFamily="34" charset="0"/>
              </a:rPr>
              <a:t>antimonio, titanio, cobalto, molibdeno, niobio, tantalio, renio, vanadio, grupo del platino y las tierras raras.</a:t>
            </a:r>
            <a:endParaRPr lang="es-ES_tradnl" b="1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ES_tradnl" b="1" dirty="0">
                <a:latin typeface="Arial" panose="020B0604020202020204" pitchFamily="34" charset="0"/>
                <a:cs typeface="Arial" panose="020B0604020202020204" pitchFamily="34" charset="0"/>
              </a:rPr>
              <a:t>Riesgo en el abastecimiento </a:t>
            </a:r>
            <a:r>
              <a:rPr lang="es-ES_tradnl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( 75% en manos de un </a:t>
            </a:r>
            <a:r>
              <a:rPr lang="es-ES_tradnl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SOLO país</a:t>
            </a:r>
            <a:r>
              <a:rPr lang="es-ES_tradnl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>
          <a:xfrm>
            <a:off x="432194" y="6406792"/>
            <a:ext cx="779767" cy="365125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>
                <a:solidFill>
                  <a:schemeClr val="bg1"/>
                </a:solidFill>
              </a:rPr>
              <a:t>4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7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9" name="Imagen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2387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 txBox="1">
            <a:spLocks/>
          </p:cNvSpPr>
          <p:nvPr/>
        </p:nvSpPr>
        <p:spPr>
          <a:xfrm>
            <a:off x="200607" y="118003"/>
            <a:ext cx="11991393" cy="659774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2pPr>
            <a:lvl3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3pPr>
            <a:lvl4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4pPr>
            <a:lvl5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5pPr>
            <a:lvl6pPr marL="4572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4116" b="1" dirty="0" smtClean="0">
                <a:solidFill>
                  <a:srgbClr val="C00000"/>
                </a:solidFill>
              </a:rPr>
              <a:t>Los retos </a:t>
            </a:r>
            <a:r>
              <a:rPr lang="es-ES" sz="4116" b="1" dirty="0" smtClean="0">
                <a:solidFill>
                  <a:srgbClr val="C00000"/>
                </a:solidFill>
              </a:rPr>
              <a:t>energéticos para el país y las ciudades</a:t>
            </a:r>
            <a:endParaRPr lang="es-ES" sz="4116" dirty="0">
              <a:solidFill>
                <a:srgbClr val="C00000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07" y="777777"/>
            <a:ext cx="5958894" cy="3380679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9897" y="4158456"/>
            <a:ext cx="3022103" cy="2708640"/>
          </a:xfrm>
          <a:prstGeom prst="rect">
            <a:avLst/>
          </a:prstGeom>
        </p:spPr>
      </p:pic>
      <p:sp>
        <p:nvSpPr>
          <p:cNvPr id="21" name="Rectángulo 20"/>
          <p:cNvSpPr/>
          <p:nvPr/>
        </p:nvSpPr>
        <p:spPr bwMode="auto">
          <a:xfrm>
            <a:off x="4832338" y="4503032"/>
            <a:ext cx="4337559" cy="2064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lvl="1"/>
            <a:r>
              <a:rPr lang="es-ES_tradnl" altLang="es-ES" sz="1600" dirty="0">
                <a:latin typeface="Arial Black" panose="020B0A04020102020204" pitchFamily="34" charset="0"/>
              </a:rPr>
              <a:t>Pese al evidente agotamiento de las fuentes de energía fósiles baratas, los mercados de futuro no registran incrementos significativos de precio al 2020.</a:t>
            </a:r>
          </a:p>
          <a:p>
            <a:pPr marL="0" lvl="1"/>
            <a:r>
              <a:rPr lang="es-ES_tradnl" altLang="es-ES" sz="1600" dirty="0">
                <a:latin typeface="Arial Black" panose="020B0A04020102020204" pitchFamily="34" charset="0"/>
              </a:rPr>
              <a:t>¿Son inevitables sucesivas crisis por el incremento de los precios de los costes de combustibles líquidos?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0837" y="4113399"/>
            <a:ext cx="4999375" cy="279875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3679" y="717550"/>
            <a:ext cx="6299218" cy="3395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9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4 CuadroTexto"/>
          <p:cNvSpPr txBox="1">
            <a:spLocks noChangeArrowheads="1"/>
          </p:cNvSpPr>
          <p:nvPr/>
        </p:nvSpPr>
        <p:spPr bwMode="auto">
          <a:xfrm>
            <a:off x="165100" y="0"/>
            <a:ext cx="120269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1800" dirty="0" smtClean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LA TECNOLOGÍA SOLAR Y LA AUTOPRODUCCIÓN/CONSUMO INDIVIDUAL O LOCAL EN REDES INTEGRADAS COMO SOLUCIÓN </a:t>
            </a:r>
            <a:r>
              <a:rPr lang="es-ES" altLang="es-ES" sz="1800" dirty="0" smtClean="0">
                <a:solidFill>
                  <a:srgbClr val="C0000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URBANA AL TRANSPORTE CON ENERGÍA ELÉCTRICA</a:t>
            </a:r>
            <a:endParaRPr lang="es-ES" altLang="es-ES" sz="1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3" name="2 Conector recto"/>
          <p:cNvCxnSpPr/>
          <p:nvPr/>
        </p:nvCxnSpPr>
        <p:spPr>
          <a:xfrm>
            <a:off x="2063750" y="647700"/>
            <a:ext cx="8064500" cy="0"/>
          </a:xfrm>
          <a:prstGeom prst="line">
            <a:avLst/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50" name="Picture 10" descr="E:\CIDES\IIE\CIDES\paneles-instalados-energia-sola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763" y="690563"/>
            <a:ext cx="4113212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664" y="744538"/>
            <a:ext cx="3241675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2 Rectángulo"/>
          <p:cNvSpPr>
            <a:spLocks noChangeArrowheads="1"/>
          </p:cNvSpPr>
          <p:nvPr/>
        </p:nvSpPr>
        <p:spPr bwMode="auto">
          <a:xfrm>
            <a:off x="1909763" y="2911475"/>
            <a:ext cx="44196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E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La energía solar dobla su relación rendimiento precio cada 11 meses</a:t>
            </a:r>
            <a:r>
              <a:rPr lang="es-ES" altLang="es-ES" sz="18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153" name="42 CuadroTexto"/>
          <p:cNvSpPr txBox="1">
            <a:spLocks noChangeArrowheads="1"/>
          </p:cNvSpPr>
          <p:nvPr/>
        </p:nvSpPr>
        <p:spPr bwMode="auto">
          <a:xfrm>
            <a:off x="1631951" y="3775075"/>
            <a:ext cx="18002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1600">
                <a:latin typeface="Times New Roman" panose="02020603050405020304" pitchFamily="18" charset="0"/>
                <a:cs typeface="Times New Roman" panose="02020603050405020304" pitchFamily="18" charset="0"/>
              </a:rPr>
              <a:t>Situación actual: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1600">
                <a:latin typeface="Times New Roman" panose="02020603050405020304" pitchFamily="18" charset="0"/>
                <a:cs typeface="Times New Roman" panose="02020603050405020304" pitchFamily="18" charset="0"/>
              </a:rPr>
              <a:t>Red eléctrica unidireccional</a:t>
            </a:r>
          </a:p>
        </p:txBody>
      </p:sp>
      <p:sp>
        <p:nvSpPr>
          <p:cNvPr id="6154" name="44 CuadroTexto"/>
          <p:cNvSpPr txBox="1">
            <a:spLocks noChangeArrowheads="1"/>
          </p:cNvSpPr>
          <p:nvPr/>
        </p:nvSpPr>
        <p:spPr bwMode="auto">
          <a:xfrm>
            <a:off x="5171282" y="3380920"/>
            <a:ext cx="27090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1600" dirty="0" smtClean="0">
                <a:solidFill>
                  <a:srgbClr val="B82C1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SITUACIÓN FUTURA: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ES" altLang="es-ES" sz="1600" dirty="0" smtClean="0">
                <a:solidFill>
                  <a:srgbClr val="B82C10"/>
                </a:solidFill>
                <a:latin typeface="Arial Black" panose="020B0A04020102020204" pitchFamily="34" charset="0"/>
                <a:cs typeface="Times New Roman" panose="02020603050405020304" pitchFamily="18" charset="0"/>
              </a:rPr>
              <a:t>NUBE ENERGÉTICA</a:t>
            </a:r>
            <a:endParaRPr lang="es-ES" altLang="es-ES" sz="1600" dirty="0">
              <a:solidFill>
                <a:srgbClr val="B82C1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1 Flecha derecha"/>
          <p:cNvSpPr/>
          <p:nvPr/>
        </p:nvSpPr>
        <p:spPr>
          <a:xfrm>
            <a:off x="5476876" y="4811713"/>
            <a:ext cx="576263" cy="4191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615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7839" y="3886200"/>
            <a:ext cx="1895475" cy="262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4" y="3571875"/>
            <a:ext cx="3800475" cy="314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Slide Number Placeholder 5"/>
          <p:cNvSpPr txBox="1">
            <a:spLocks/>
          </p:cNvSpPr>
          <p:nvPr/>
        </p:nvSpPr>
        <p:spPr>
          <a:xfrm>
            <a:off x="432194" y="6406792"/>
            <a:ext cx="779767" cy="365125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>
                <a:solidFill>
                  <a:schemeClr val="bg1"/>
                </a:solidFill>
              </a:rPr>
              <a:t>6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4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5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6" name="Imagen 15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4820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6154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337385" y="1413373"/>
            <a:ext cx="8522465" cy="1143240"/>
          </a:xfrm>
        </p:spPr>
        <p:txBody>
          <a:bodyPr>
            <a:normAutofit fontScale="90000"/>
          </a:bodyPr>
          <a:lstStyle/>
          <a:p>
            <a:r>
              <a:rPr lang="es-ES" sz="3628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SEGUNDO RETO: </a:t>
            </a:r>
            <a:r>
              <a:rPr lang="es-ES" sz="3628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ADAPTARSE AL CALENTAMIENTO GLOBAL/CAMBIO </a:t>
            </a:r>
            <a:r>
              <a:rPr lang="es-ES" sz="3628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CLIMÁTICO.</a:t>
            </a:r>
            <a:br>
              <a:rPr lang="es-ES" sz="3628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es-ES" sz="3100" dirty="0">
                <a:solidFill>
                  <a:srgbClr val="00B050"/>
                </a:solidFill>
                <a:latin typeface="Arial Black" panose="020B0A04020102020204" pitchFamily="34" charset="0"/>
              </a:rPr>
              <a:t>MEJORAR LA RESILIENCIA URBANA CONTRA: </a:t>
            </a:r>
            <a:br>
              <a:rPr lang="es-ES" sz="3100" dirty="0">
                <a:solidFill>
                  <a:srgbClr val="00B050"/>
                </a:solidFill>
                <a:latin typeface="Arial Black" panose="020B0A04020102020204" pitchFamily="34" charset="0"/>
              </a:rPr>
            </a:br>
            <a:endParaRPr lang="es-ES" sz="3628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2 Marcador de pie de página"/>
          <p:cNvSpPr txBox="1">
            <a:spLocks/>
          </p:cNvSpPr>
          <p:nvPr/>
        </p:nvSpPr>
        <p:spPr>
          <a:xfrm>
            <a:off x="1393634" y="6550050"/>
            <a:ext cx="7279507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10" name="Imagen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Título 7"/>
          <p:cNvSpPr txBox="1">
            <a:spLocks/>
          </p:cNvSpPr>
          <p:nvPr/>
        </p:nvSpPr>
        <p:spPr>
          <a:xfrm>
            <a:off x="2254834" y="3934322"/>
            <a:ext cx="8522465" cy="272047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4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CATÁSTROFES,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4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CONTAMINACIÓN,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4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GOLPES DE CALOR Y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s-ES" sz="24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PÉRDIDA DE CONFORT URBANO.</a:t>
            </a:r>
            <a:endParaRPr lang="es-ES" sz="2400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88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ítulo 3"/>
          <p:cNvSpPr txBox="1">
            <a:spLocks/>
          </p:cNvSpPr>
          <p:nvPr/>
        </p:nvSpPr>
        <p:spPr>
          <a:xfrm>
            <a:off x="1355154" y="1"/>
            <a:ext cx="9475789" cy="1013401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2pPr>
            <a:lvl3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3pPr>
            <a:lvl4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4pPr>
            <a:lvl5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5pPr>
            <a:lvl6pPr marL="4572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s-ES" sz="4263" dirty="0">
                <a:solidFill>
                  <a:srgbClr val="C00000"/>
                </a:solidFill>
                <a:latin typeface="Arial Black" panose="020B0A04020102020204" pitchFamily="34" charset="0"/>
              </a:rPr>
              <a:t>UN PROBLEMA BÁSICO:</a:t>
            </a:r>
          </a:p>
          <a:p>
            <a:r>
              <a:rPr lang="es-ES" sz="4263" dirty="0">
                <a:solidFill>
                  <a:srgbClr val="C00000"/>
                </a:solidFill>
                <a:latin typeface="Arial Black" panose="020B0A04020102020204" pitchFamily="34" charset="0"/>
              </a:rPr>
              <a:t>La necesidad de adoptar medidas urgentes para combatir el cambio climático y sus efectos.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1355154" y="1175975"/>
            <a:ext cx="4087739" cy="5682025"/>
          </a:xfrm>
        </p:spPr>
        <p:txBody>
          <a:bodyPr>
            <a:normAutofit/>
          </a:bodyPr>
          <a:lstStyle/>
          <a:p>
            <a:r>
              <a:rPr lang="es-ES" sz="2000" b="1" dirty="0" smtClean="0"/>
              <a:t>SOLO SE </a:t>
            </a:r>
            <a:r>
              <a:rPr lang="es-ES" sz="2000" b="1" dirty="0" smtClean="0"/>
              <a:t>ASUMEN </a:t>
            </a:r>
            <a:r>
              <a:rPr lang="es-ES" sz="2000" b="1" dirty="0" smtClean="0"/>
              <a:t>PARCIALMENTE </a:t>
            </a:r>
            <a:r>
              <a:rPr lang="es-ES" sz="2000" b="1" dirty="0" smtClean="0"/>
              <a:t>LOS ACUERDOS DE PARÍS QUE </a:t>
            </a:r>
            <a:r>
              <a:rPr lang="es-ES" sz="2000" b="1" dirty="0"/>
              <a:t>EXIGEN PROCESOS MUY SIGNIFICATIVOS DE CAMBIO EN EL MODELO DE DESARROLLO.</a:t>
            </a:r>
          </a:p>
          <a:p>
            <a:r>
              <a:rPr lang="es-ES" sz="2000" b="1" dirty="0" smtClean="0"/>
              <a:t>LA </a:t>
            </a:r>
            <a:r>
              <a:rPr lang="es-ES" sz="2000" b="1" dirty="0"/>
              <a:t>PROBABILIDAD DE QUE LAS POLÍTICAS APLICADAS EVITEN SUPERAR LOS 2ºC SON </a:t>
            </a:r>
            <a:r>
              <a:rPr lang="es-ES" sz="2000" b="1" dirty="0" smtClean="0"/>
              <a:t>PRÁCTICAMENTE NULAS. </a:t>
            </a:r>
            <a:endParaRPr lang="es-ES" sz="2000" b="1" dirty="0"/>
          </a:p>
          <a:p>
            <a:r>
              <a:rPr lang="es-ES" sz="2000" b="1" dirty="0" smtClean="0"/>
              <a:t>EN ESTA SITUACIÓN DESTACA LA </a:t>
            </a:r>
            <a:r>
              <a:rPr lang="es-ES" sz="2000" b="1" dirty="0" smtClean="0"/>
              <a:t>URGENCIA </a:t>
            </a:r>
            <a:r>
              <a:rPr lang="es-ES" sz="2000" b="1" dirty="0"/>
              <a:t>DE </a:t>
            </a:r>
            <a:r>
              <a:rPr lang="es-ES" sz="2000" b="1" dirty="0" smtClean="0"/>
              <a:t>POLÍTICAS </a:t>
            </a:r>
            <a:r>
              <a:rPr lang="es-ES" sz="2000" b="1" dirty="0"/>
              <a:t>DE </a:t>
            </a:r>
            <a:r>
              <a:rPr lang="es-ES" sz="2000" b="1" dirty="0" smtClean="0"/>
              <a:t>ADAPTACIÓN EN PAÍSES COMO ESPAÑA.</a:t>
            </a:r>
            <a:endParaRPr lang="es-ES" sz="2000" b="1" dirty="0"/>
          </a:p>
          <a:p>
            <a:endParaRPr lang="es-E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4850" y="927100"/>
            <a:ext cx="6407150" cy="5930900"/>
          </a:xfrm>
          <a:prstGeom prst="rect">
            <a:avLst/>
          </a:prstGeom>
        </p:spPr>
      </p:pic>
      <p:sp>
        <p:nvSpPr>
          <p:cNvPr id="5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7" name="Imagen 6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Freeform 6"/>
          <p:cNvSpPr/>
          <p:nvPr/>
        </p:nvSpPr>
        <p:spPr bwMode="auto">
          <a:xfrm>
            <a:off x="0" y="6294356"/>
            <a:ext cx="1744652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234554" y="6387383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7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8154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61057" y="98158"/>
            <a:ext cx="9469886" cy="1501515"/>
          </a:xfrm>
        </p:spPr>
        <p:txBody>
          <a:bodyPr/>
          <a:lstStyle/>
          <a:p>
            <a:r>
              <a:rPr lang="es-ES" sz="2540" dirty="0">
                <a:solidFill>
                  <a:srgbClr val="C00000"/>
                </a:solidFill>
                <a:latin typeface="Arial Black" panose="020B0A04020102020204" pitchFamily="34" charset="0"/>
              </a:rPr>
              <a:t>Evolución de las emisiones totales de gases de efecto invernadero (GEI) </a:t>
            </a:r>
            <a:r>
              <a:rPr lang="es-ES" sz="2540" u="sng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1990-2016</a:t>
            </a:r>
            <a:r>
              <a:rPr lang="es-ES" sz="2540" dirty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es-ES" sz="2540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es-ES" sz="1451" dirty="0">
                <a:solidFill>
                  <a:srgbClr val="C00000"/>
                </a:solidFill>
                <a:latin typeface="Arial Black" panose="020B0A04020102020204" pitchFamily="34" charset="0"/>
              </a:rPr>
              <a:t>(</a:t>
            </a:r>
            <a:r>
              <a:rPr lang="es-ES" sz="1451" dirty="0" err="1">
                <a:solidFill>
                  <a:srgbClr val="C00000"/>
                </a:solidFill>
                <a:latin typeface="Arial Black" panose="020B0A04020102020204" pitchFamily="34" charset="0"/>
              </a:rPr>
              <a:t>Gigatoneladas</a:t>
            </a:r>
            <a:r>
              <a:rPr lang="es-ES" sz="1451" dirty="0">
                <a:solidFill>
                  <a:srgbClr val="C00000"/>
                </a:solidFill>
                <a:latin typeface="Arial Black" panose="020B0A04020102020204" pitchFamily="34" charset="0"/>
              </a:rPr>
              <a:t> de CO2 </a:t>
            </a:r>
            <a:r>
              <a:rPr lang="es-ES" sz="1451" dirty="0" err="1">
                <a:solidFill>
                  <a:srgbClr val="C00000"/>
                </a:solidFill>
                <a:latin typeface="Arial Black" panose="020B0A04020102020204" pitchFamily="34" charset="0"/>
              </a:rPr>
              <a:t>equiv</a:t>
            </a:r>
            <a:r>
              <a:rPr lang="es-ES" sz="1451" dirty="0">
                <a:solidFill>
                  <a:srgbClr val="C00000"/>
                </a:solidFill>
                <a:latin typeface="Arial Black" panose="020B0A04020102020204" pitchFamily="34" charset="0"/>
              </a:rPr>
              <a:t>)</a:t>
            </a:r>
            <a:endParaRPr lang="es-ES" sz="2902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Marcador de contenido 3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29" r="6704"/>
          <a:stretch/>
        </p:blipFill>
        <p:spPr bwMode="auto">
          <a:xfrm>
            <a:off x="1589567" y="1339060"/>
            <a:ext cx="6446161" cy="525832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8035728" y="1339060"/>
            <a:ext cx="3699072" cy="30696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35" tIns="41468" rIns="82935" bIns="414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311010" indent="-311010" algn="ctr">
              <a:buFont typeface="Wingdings" panose="05000000000000000000" pitchFamily="2" charset="2"/>
              <a:buChar char="Ø"/>
            </a:pPr>
            <a:r>
              <a:rPr lang="es-ES_tradnl" sz="1633" b="1" dirty="0">
                <a:solidFill>
                  <a:schemeClr val="tx1"/>
                </a:solidFill>
              </a:rPr>
              <a:t>China, según este Informe, sería la responsable del 26% de esas emisiones,</a:t>
            </a:r>
          </a:p>
          <a:p>
            <a:pPr marL="311010" indent="-311010" algn="ctr">
              <a:buFont typeface="Wingdings" panose="05000000000000000000" pitchFamily="2" charset="2"/>
              <a:buChar char="Ø"/>
            </a:pPr>
            <a:r>
              <a:rPr lang="es-ES_tradnl" sz="1633" b="1" dirty="0">
                <a:solidFill>
                  <a:schemeClr val="tx1"/>
                </a:solidFill>
              </a:rPr>
              <a:t>EEUU del 13%, </a:t>
            </a:r>
          </a:p>
          <a:p>
            <a:pPr marL="311010" indent="-311010" algn="ctr">
              <a:buFont typeface="Wingdings" panose="05000000000000000000" pitchFamily="2" charset="2"/>
              <a:buChar char="Ø"/>
            </a:pPr>
            <a:r>
              <a:rPr lang="es-ES_tradnl" sz="1633" b="1" dirty="0">
                <a:solidFill>
                  <a:schemeClr val="tx1"/>
                </a:solidFill>
              </a:rPr>
              <a:t>la UE del 9% e</a:t>
            </a:r>
          </a:p>
          <a:p>
            <a:pPr marL="311010" indent="-311010" algn="ctr">
              <a:buFont typeface="Wingdings" panose="05000000000000000000" pitchFamily="2" charset="2"/>
              <a:buChar char="Ø"/>
            </a:pPr>
            <a:r>
              <a:rPr lang="es-ES_tradnl" sz="1633" b="1" dirty="0">
                <a:solidFill>
                  <a:schemeClr val="tx1"/>
                </a:solidFill>
              </a:rPr>
              <a:t> India del 7%.</a:t>
            </a:r>
          </a:p>
          <a:p>
            <a:pPr algn="ctr"/>
            <a:endParaRPr lang="es-ES_tradnl" sz="1633" b="1" dirty="0">
              <a:solidFill>
                <a:schemeClr val="tx1"/>
              </a:solidFill>
            </a:endParaRPr>
          </a:p>
          <a:p>
            <a:pPr algn="ctr"/>
            <a:r>
              <a:rPr lang="es-ES_tradnl" sz="1633" b="1" dirty="0">
                <a:solidFill>
                  <a:schemeClr val="tx1"/>
                </a:solidFill>
              </a:rPr>
              <a:t>Lo que suma un 55% del total. </a:t>
            </a:r>
            <a:endParaRPr lang="es-ES" sz="1633" b="1" dirty="0">
              <a:solidFill>
                <a:schemeClr val="tx1"/>
              </a:solidFill>
            </a:endParaRPr>
          </a:p>
        </p:txBody>
      </p:sp>
      <p:sp>
        <p:nvSpPr>
          <p:cNvPr id="7" name="2 Marcador de pie de página"/>
          <p:cNvSpPr txBox="1">
            <a:spLocks/>
          </p:cNvSpPr>
          <p:nvPr/>
        </p:nvSpPr>
        <p:spPr>
          <a:xfrm>
            <a:off x="1680365" y="6549931"/>
            <a:ext cx="7279507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8" name="Imagen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Slide Number Placeholder 5"/>
          <p:cNvSpPr txBox="1">
            <a:spLocks/>
          </p:cNvSpPr>
          <p:nvPr/>
        </p:nvSpPr>
        <p:spPr bwMode="gray">
          <a:xfrm>
            <a:off x="398313" y="640689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8</a:t>
            </a:r>
            <a:endParaRPr lang="es-ES" dirty="0"/>
          </a:p>
        </p:txBody>
      </p:sp>
      <p:sp>
        <p:nvSpPr>
          <p:cNvPr id="10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835900" y="4408660"/>
            <a:ext cx="4356100" cy="19982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ial Black" panose="020B0A04020102020204" pitchFamily="34" charset="0"/>
              </a:rPr>
              <a:t>EL FRACASO DE LA 23 COP DE BONN DE NOVIEMBRE DE 2017:</a:t>
            </a:r>
          </a:p>
          <a:p>
            <a:pPr algn="ctr"/>
            <a:r>
              <a:rPr lang="es-ES" dirty="0" smtClean="0"/>
              <a:t>1.REGLAMENTOS NO APROBADOS.</a:t>
            </a:r>
            <a:endParaRPr lang="es-ES" dirty="0"/>
          </a:p>
          <a:p>
            <a:pPr algn="ctr"/>
            <a:r>
              <a:rPr lang="es-ES" dirty="0" smtClean="0"/>
              <a:t>2. LOS PRINCIPALES USUARIOS DEL CARBÓN (CHINA, EEUU, ALEMANIA,…) SE NIEGAN A SU ELIMINACIÓN ¡PARA 2030!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0345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361058" y="0"/>
            <a:ext cx="9469886" cy="98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902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Cambio en la temperatura anual media para el año 2016</a:t>
            </a:r>
            <a:endParaRPr lang="es-ES" sz="2902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 descr="Descripción: temp-percentile_map-2016-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058" y="881885"/>
            <a:ext cx="9437308" cy="597611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2 Marcador de pie de página"/>
          <p:cNvSpPr txBox="1">
            <a:spLocks/>
          </p:cNvSpPr>
          <p:nvPr/>
        </p:nvSpPr>
        <p:spPr>
          <a:xfrm>
            <a:off x="2112051" y="6550050"/>
            <a:ext cx="6561090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6" name="Imagen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8144" y="6548855"/>
            <a:ext cx="805124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Freeform 6"/>
          <p:cNvSpPr/>
          <p:nvPr/>
        </p:nvSpPr>
        <p:spPr bwMode="auto">
          <a:xfrm>
            <a:off x="0" y="6321041"/>
            <a:ext cx="1361058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8" name="Slide Number Placeholder 5"/>
          <p:cNvSpPr txBox="1">
            <a:spLocks/>
          </p:cNvSpPr>
          <p:nvPr/>
        </p:nvSpPr>
        <p:spPr bwMode="gray">
          <a:xfrm>
            <a:off x="375249" y="6409913"/>
            <a:ext cx="6083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/>
              <a:t>9</a:t>
            </a:r>
            <a:endParaRPr lang="es-ES" dirty="0"/>
          </a:p>
        </p:txBody>
      </p:sp>
      <p:sp>
        <p:nvSpPr>
          <p:cNvPr id="9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78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41"/>
          <a:stretch/>
        </p:blipFill>
        <p:spPr bwMode="auto">
          <a:xfrm>
            <a:off x="2863850" y="177800"/>
            <a:ext cx="9328150" cy="6718300"/>
          </a:xfrm>
          <a:prstGeom prst="rect">
            <a:avLst/>
          </a:prstGeom>
          <a:noFill/>
        </p:spPr>
      </p:pic>
      <p:sp>
        <p:nvSpPr>
          <p:cNvPr id="3" name="Rectángulo 2"/>
          <p:cNvSpPr/>
          <p:nvPr/>
        </p:nvSpPr>
        <p:spPr>
          <a:xfrm>
            <a:off x="6350" y="1204178"/>
            <a:ext cx="4475364" cy="5509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s-ES" sz="1600" dirty="0" smtClean="0">
                <a:latin typeface="Arial Black" panose="020B0A04020102020204" pitchFamily="34" charset="0"/>
              </a:rPr>
              <a:t>“</a:t>
            </a:r>
            <a:r>
              <a:rPr lang="es-ES" sz="1600" dirty="0">
                <a:latin typeface="Arial Black" panose="020B0A04020102020204" pitchFamily="34" charset="0"/>
              </a:rPr>
              <a:t>El rápido aumento de los niveles atmosféricos de CO2 y otros gases de efecto invernadero (GEI) podría provocar </a:t>
            </a:r>
            <a:r>
              <a:rPr lang="es-ES" sz="1600" dirty="0">
                <a:solidFill>
                  <a:srgbClr val="C00000"/>
                </a:solidFill>
                <a:latin typeface="Arial Black" panose="020B0A04020102020204" pitchFamily="34" charset="0"/>
              </a:rPr>
              <a:t>cambios impredecibles en los sistemas climáticos</a:t>
            </a:r>
            <a:r>
              <a:rPr lang="es-ES" sz="1600" dirty="0">
                <a:latin typeface="Arial Black" panose="020B0A04020102020204" pitchFamily="34" charset="0"/>
              </a:rPr>
              <a:t>, a causa de una fuerte retroacción positiva, lo que conllevaría graves perturbaciones ecológicas y económicas.…Los registros geológicos muestran que los niveles actuales de CO2 corresponden a un clima “en equilibrio”, que se observó por última vez en el Plioceno Medio (hace entre 3 y 5 millones de años</a:t>
            </a:r>
            <a:r>
              <a:rPr lang="es-ES" sz="1600" dirty="0">
                <a:solidFill>
                  <a:srgbClr val="C00000"/>
                </a:solidFill>
                <a:latin typeface="Arial Black" panose="020B0A04020102020204" pitchFamily="34" charset="0"/>
              </a:rPr>
              <a:t>), un clima que era unos 2 o 3°C más cálido, </a:t>
            </a:r>
            <a:r>
              <a:rPr lang="es-ES" sz="1600" dirty="0">
                <a:latin typeface="Arial Black" panose="020B0A04020102020204" pitchFamily="34" charset="0"/>
              </a:rPr>
              <a:t>donde los mantos de hielo de Groenlandia y de la Antártida Occidental se fundieron e incluso desapareció parte del hielo de la Antártida Oriental, lo que provocó que </a:t>
            </a:r>
            <a:r>
              <a:rPr lang="es-ES" sz="1600" dirty="0">
                <a:solidFill>
                  <a:srgbClr val="C00000"/>
                </a:solidFill>
                <a:latin typeface="Arial Black" panose="020B0A04020102020204" pitchFamily="34" charset="0"/>
              </a:rPr>
              <a:t>el nivel de los mares subiera entre 10 y 20 metros por encima del actual</a:t>
            </a:r>
            <a:r>
              <a:rPr lang="es-ES" sz="1600" dirty="0" smtClean="0">
                <a:latin typeface="Arial Black" panose="020B0A04020102020204" pitchFamily="34" charset="0"/>
              </a:rPr>
              <a:t>”.</a:t>
            </a:r>
          </a:p>
          <a:p>
            <a:r>
              <a:rPr lang="es-ES" sz="1600" dirty="0" smtClean="0">
                <a:latin typeface="Arial Black" panose="020B0A04020102020204" pitchFamily="34" charset="0"/>
              </a:rPr>
              <a:t> </a:t>
            </a:r>
            <a:endParaRPr lang="es-ES" sz="16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0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15700" y="6143155"/>
            <a:ext cx="2209641" cy="365125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s-ES" sz="1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13</a:t>
            </a:r>
            <a:endParaRPr lang="es-ES" sz="16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Date Placeholder 3"/>
          <p:cNvSpPr txBox="1">
            <a:spLocks/>
          </p:cNvSpPr>
          <p:nvPr/>
        </p:nvSpPr>
        <p:spPr>
          <a:xfrm>
            <a:off x="9908482" y="5574785"/>
            <a:ext cx="890352" cy="2876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71024" tIns="35512" rIns="71024" bIns="35512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700" b="1">
                <a:solidFill>
                  <a:srgbClr val="C00000"/>
                </a:solidFill>
                <a:latin typeface="Arial Black" panose="020B0A04020102020204" pitchFamily="34" charset="0"/>
              </a:rPr>
              <a:pPr/>
              <a:t>19/11/2017</a:t>
            </a:fld>
            <a:endParaRPr lang="es-ES" sz="7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2978642" y="5574784"/>
            <a:ext cx="5918678" cy="28360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vert="horz" lIns="71024" tIns="35512" rIns="71024" bIns="35512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000" b="1" dirty="0">
                <a:solidFill>
                  <a:srgbClr val="C00000"/>
                </a:solidFill>
                <a:latin typeface="Arial Black" panose="020B0A04020102020204" pitchFamily="34" charset="0"/>
              </a:rPr>
              <a:t>ANTONIO SERRANO 						</a:t>
            </a:r>
          </a:p>
        </p:txBody>
      </p:sp>
      <p:pic>
        <p:nvPicPr>
          <p:cNvPr id="11" name="Imagen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2767" y="5604033"/>
            <a:ext cx="764989" cy="25844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</p:pic>
      <p:pic>
        <p:nvPicPr>
          <p:cNvPr id="22" name="Marcador de contenido 21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750" y="564729"/>
            <a:ext cx="2954492" cy="293467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pic>
        <p:nvPicPr>
          <p:cNvPr id="23" name="Imagen 22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242" y="564729"/>
            <a:ext cx="2954492" cy="293467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pic>
        <p:nvPicPr>
          <p:cNvPr id="24" name="Imagen 23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733" y="564729"/>
            <a:ext cx="2752101" cy="293467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pic>
        <p:nvPicPr>
          <p:cNvPr id="25" name="Imagen 24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6732" y="3499407"/>
            <a:ext cx="2752102" cy="23798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pic>
        <p:nvPicPr>
          <p:cNvPr id="26" name="Imagen 25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748" y="3499407"/>
            <a:ext cx="2915849" cy="237980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pic>
        <p:nvPicPr>
          <p:cNvPr id="27" name="Imagen 26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597" y="3499407"/>
            <a:ext cx="2993136" cy="235898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</p:pic>
      <p:sp>
        <p:nvSpPr>
          <p:cNvPr id="3" name="Rectángulo 2"/>
          <p:cNvSpPr/>
          <p:nvPr/>
        </p:nvSpPr>
        <p:spPr>
          <a:xfrm>
            <a:off x="1484764" y="1016764"/>
            <a:ext cx="687595" cy="448759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3200" dirty="0">
                <a:solidFill>
                  <a:srgbClr val="C00000"/>
                </a:solidFill>
                <a:latin typeface="Arial Black" panose="020B0A04020102020204" pitchFamily="34" charset="0"/>
              </a:rPr>
              <a:t>ESPAÑA</a:t>
            </a:r>
          </a:p>
        </p:txBody>
      </p:sp>
      <p:sp>
        <p:nvSpPr>
          <p:cNvPr id="18" name="Rectángulo 17"/>
          <p:cNvSpPr/>
          <p:nvPr/>
        </p:nvSpPr>
        <p:spPr>
          <a:xfrm>
            <a:off x="2500566" y="0"/>
            <a:ext cx="2481804" cy="5696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35" tIns="41468" rIns="82935" bIns="414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ES" sz="1400" dirty="0">
                <a:solidFill>
                  <a:srgbClr val="C00000"/>
                </a:solidFill>
                <a:latin typeface="Arial Black" panose="020B0A04020102020204" pitchFamily="34" charset="0"/>
              </a:rPr>
              <a:t>Cambio en Temperatura máxima</a:t>
            </a:r>
          </a:p>
        </p:txBody>
      </p:sp>
      <p:sp>
        <p:nvSpPr>
          <p:cNvPr id="29" name="Rectángulo 28"/>
          <p:cNvSpPr/>
          <p:nvPr/>
        </p:nvSpPr>
        <p:spPr>
          <a:xfrm>
            <a:off x="5455057" y="-8995"/>
            <a:ext cx="2481804" cy="5696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35" tIns="41468" rIns="82935" bIns="414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ES" sz="1400" dirty="0">
                <a:solidFill>
                  <a:srgbClr val="C00000"/>
                </a:solidFill>
                <a:latin typeface="Arial Black" panose="020B0A04020102020204" pitchFamily="34" charset="0"/>
              </a:rPr>
              <a:t>Cambio en Temperatura mínima</a:t>
            </a:r>
          </a:p>
        </p:txBody>
      </p:sp>
      <p:sp>
        <p:nvSpPr>
          <p:cNvPr id="30" name="Rectángulo 29"/>
          <p:cNvSpPr/>
          <p:nvPr/>
        </p:nvSpPr>
        <p:spPr>
          <a:xfrm>
            <a:off x="2541813" y="5879654"/>
            <a:ext cx="2481804" cy="5696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35" tIns="41468" rIns="82935" bIns="414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ES" sz="1400" dirty="0">
                <a:solidFill>
                  <a:srgbClr val="C00000"/>
                </a:solidFill>
                <a:latin typeface="Arial Black" panose="020B0A04020102020204" pitchFamily="34" charset="0"/>
              </a:rPr>
              <a:t>Cambio en Precipitaciones</a:t>
            </a:r>
          </a:p>
        </p:txBody>
      </p:sp>
      <p:sp>
        <p:nvSpPr>
          <p:cNvPr id="31" name="Rectángulo 30"/>
          <p:cNvSpPr/>
          <p:nvPr/>
        </p:nvSpPr>
        <p:spPr>
          <a:xfrm>
            <a:off x="5418065" y="5879654"/>
            <a:ext cx="2555789" cy="5696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35" tIns="41468" rIns="82935" bIns="414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ES" sz="1400" dirty="0">
                <a:solidFill>
                  <a:srgbClr val="C00000"/>
                </a:solidFill>
                <a:latin typeface="Arial Black" panose="020B0A04020102020204" pitchFamily="34" charset="0"/>
              </a:rPr>
              <a:t>Cambio en Precipitaciones Intensas</a:t>
            </a:r>
          </a:p>
        </p:txBody>
      </p:sp>
      <p:sp>
        <p:nvSpPr>
          <p:cNvPr id="32" name="Rectángulo 31"/>
          <p:cNvSpPr/>
          <p:nvPr/>
        </p:nvSpPr>
        <p:spPr>
          <a:xfrm>
            <a:off x="8254660" y="-8995"/>
            <a:ext cx="2481804" cy="5696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35" tIns="41468" rIns="82935" bIns="414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ES" sz="1400" dirty="0">
                <a:solidFill>
                  <a:srgbClr val="C00000"/>
                </a:solidFill>
                <a:latin typeface="Arial Black" panose="020B0A04020102020204" pitchFamily="34" charset="0"/>
              </a:rPr>
              <a:t>Cambio en Días de Cálidos</a:t>
            </a:r>
          </a:p>
        </p:txBody>
      </p:sp>
      <p:sp>
        <p:nvSpPr>
          <p:cNvPr id="33" name="Rectángulo 32"/>
          <p:cNvSpPr/>
          <p:nvPr/>
        </p:nvSpPr>
        <p:spPr>
          <a:xfrm>
            <a:off x="8254660" y="5881548"/>
            <a:ext cx="2481804" cy="56962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35" tIns="41468" rIns="82935" bIns="414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ES" sz="1400" dirty="0">
                <a:solidFill>
                  <a:srgbClr val="C00000"/>
                </a:solidFill>
                <a:latin typeface="Arial Black" panose="020B0A04020102020204" pitchFamily="34" charset="0"/>
              </a:rPr>
              <a:t>Cambio en Días de Helada</a:t>
            </a:r>
          </a:p>
        </p:txBody>
      </p:sp>
      <p:sp>
        <p:nvSpPr>
          <p:cNvPr id="35" name="2 Marcador de pie de página"/>
          <p:cNvSpPr txBox="1">
            <a:spLocks/>
          </p:cNvSpPr>
          <p:nvPr/>
        </p:nvSpPr>
        <p:spPr>
          <a:xfrm>
            <a:off x="1803400" y="6550050"/>
            <a:ext cx="6869741" cy="308069"/>
          </a:xfrm>
          <a:prstGeom prst="rect">
            <a:avLst/>
          </a:prstGeom>
          <a:noFill/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050" b="1" i="1" dirty="0">
                <a:latin typeface="Arial Black" panose="020B0A04020102020204" pitchFamily="34" charset="0"/>
              </a:rPr>
              <a:t>Antonio Serrano. </a:t>
            </a:r>
            <a:r>
              <a:rPr lang="es-ES" sz="700" b="1" i="1" dirty="0">
                <a:latin typeface="Arial Black" panose="020B0A04020102020204" pitchFamily="34" charset="0"/>
              </a:rPr>
              <a:t>Presidente de FUNDICOT. 			</a:t>
            </a:r>
            <a:endParaRPr lang="es-ES" sz="1050" b="1" i="1" dirty="0">
              <a:latin typeface="Arial Black" panose="020B0A04020102020204" pitchFamily="34" charset="0"/>
            </a:endParaRPr>
          </a:p>
        </p:txBody>
      </p:sp>
      <p:pic>
        <p:nvPicPr>
          <p:cNvPr id="36" name="Imagen 3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</p:pic>
      <p:sp>
        <p:nvSpPr>
          <p:cNvPr id="34" name="Slide Number Placeholder 5"/>
          <p:cNvSpPr txBox="1">
            <a:spLocks/>
          </p:cNvSpPr>
          <p:nvPr/>
        </p:nvSpPr>
        <p:spPr bwMode="gray">
          <a:xfrm>
            <a:off x="234554" y="6387383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11</a:t>
            </a:r>
            <a:endParaRPr lang="es-ES" dirty="0"/>
          </a:p>
        </p:txBody>
      </p:sp>
      <p:sp>
        <p:nvSpPr>
          <p:cNvPr id="37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260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904356" y="275012"/>
            <a:ext cx="3287643" cy="6582989"/>
          </a:xfrm>
        </p:spPr>
        <p:txBody>
          <a:bodyPr/>
          <a:lstStyle/>
          <a:p>
            <a:r>
              <a:rPr lang="en-US" sz="2540" b="1" dirty="0"/>
              <a:t>STERN REVIEW: </a:t>
            </a:r>
            <a:r>
              <a:rPr lang="en-US" sz="2540" b="1" dirty="0" smtClean="0"/>
              <a:t/>
            </a:r>
            <a:br>
              <a:rPr lang="en-US" sz="2540" b="1" dirty="0" smtClean="0"/>
            </a:br>
            <a:r>
              <a:rPr lang="en-US" sz="2540" b="1" dirty="0" smtClean="0"/>
              <a:t>The </a:t>
            </a:r>
            <a:r>
              <a:rPr lang="en-US" sz="2540" b="1" dirty="0"/>
              <a:t>Economics of Climate Change</a:t>
            </a:r>
            <a:br>
              <a:rPr lang="en-US" sz="2540" b="1" dirty="0"/>
            </a:br>
            <a:r>
              <a:rPr lang="en-US" sz="1800" dirty="0">
                <a:latin typeface="Arial Black" panose="020B0A04020102020204" pitchFamily="34" charset="0"/>
              </a:rPr>
              <a:t>Figure 2 </a:t>
            </a:r>
            <a:r>
              <a:rPr lang="en-US" sz="1800" dirty="0" err="1">
                <a:latin typeface="Arial Black" panose="020B0A04020102020204" pitchFamily="34" charset="0"/>
              </a:rPr>
              <a:t>Stabilisation</a:t>
            </a:r>
            <a:r>
              <a:rPr lang="en-US" sz="1800" dirty="0">
                <a:latin typeface="Arial Black" panose="020B0A04020102020204" pitchFamily="34" charset="0"/>
              </a:rPr>
              <a:t> levels and probability ranges for temperature increases</a:t>
            </a:r>
            <a:endParaRPr lang="es-ES" sz="1800" dirty="0"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01" t="22382" r="21701" b="23335"/>
          <a:stretch/>
        </p:blipFill>
        <p:spPr>
          <a:xfrm>
            <a:off x="1361057" y="0"/>
            <a:ext cx="7608611" cy="6890463"/>
          </a:xfrm>
          <a:prstGeom prst="rect">
            <a:avLst/>
          </a:prstGeom>
        </p:spPr>
      </p:pic>
      <p:sp>
        <p:nvSpPr>
          <p:cNvPr id="4" name="Freeform 6"/>
          <p:cNvSpPr/>
          <p:nvPr/>
        </p:nvSpPr>
        <p:spPr bwMode="auto">
          <a:xfrm>
            <a:off x="6640" y="6302264"/>
            <a:ext cx="1354417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5"/>
          <p:cNvSpPr txBox="1">
            <a:spLocks/>
          </p:cNvSpPr>
          <p:nvPr/>
        </p:nvSpPr>
        <p:spPr bwMode="gray">
          <a:xfrm>
            <a:off x="398313" y="6406897"/>
            <a:ext cx="60535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12</a:t>
            </a:r>
            <a:endParaRPr lang="es-ES" dirty="0"/>
          </a:p>
        </p:txBody>
      </p:sp>
      <p:sp>
        <p:nvSpPr>
          <p:cNvPr id="6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304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template.1-E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1057" y="685369"/>
            <a:ext cx="5331761" cy="5602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393634" y="1"/>
            <a:ext cx="9437309" cy="6205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Arial" pitchFamily="34" charset="0"/>
              <a:buNone/>
              <a:defRPr/>
            </a:pPr>
            <a:r>
              <a:rPr lang="en-GB" sz="1814" dirty="0">
                <a:solidFill>
                  <a:srgbClr val="C00000"/>
                </a:solidFill>
                <a:latin typeface="Arial Black" pitchFamily="34" charset="0"/>
              </a:rPr>
              <a:t>ÍNDICE DE VULNERABILIDAD AL CAMBIO CLIMÁTICO. 2020</a:t>
            </a:r>
          </a:p>
        </p:txBody>
      </p:sp>
      <p:sp>
        <p:nvSpPr>
          <p:cNvPr id="4" name="3 Rectángulo"/>
          <p:cNvSpPr/>
          <p:nvPr/>
        </p:nvSpPr>
        <p:spPr>
          <a:xfrm>
            <a:off x="7206843" y="816395"/>
            <a:ext cx="3265577" cy="274291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70" dirty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ÍNDICE BASADO EN LA POBLACIÓN AFECTADA POR INUNDACIONES, RESIDIENDO EN ZONAS COSTERAS DE MENOS DE 5 m DE COTA, EN ZONAS DE SEQUÍA POTENCIAL, EN ÁREAS DE VULNERABILIDAD AGRÍCOLA, PESQUERA O TURÍSTICA POR EFECTO DE LA TEMPERATURA O DE LOS CAMBIOS EN LAS PRECIPITACIONES</a:t>
            </a:r>
          </a:p>
          <a:p>
            <a:pPr algn="ctr">
              <a:defRPr/>
            </a:pPr>
            <a:endParaRPr lang="en-GB" sz="1270" dirty="0">
              <a:solidFill>
                <a:srgbClr val="FF0000"/>
              </a:solidFill>
              <a:latin typeface="Arial Black" pitchFamily="34" charset="0"/>
              <a:cs typeface="Times New Roman" pitchFamily="18" charset="0"/>
            </a:endParaRPr>
          </a:p>
          <a:p>
            <a:pPr algn="ctr">
              <a:defRPr/>
            </a:pPr>
            <a:r>
              <a:rPr lang="en-GB" sz="1270" dirty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COMISIÓN EUROPEA 2010</a:t>
            </a:r>
            <a:endParaRPr lang="es-ES" sz="127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206843" y="3690334"/>
            <a:ext cx="3265577" cy="261188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51" dirty="0">
                <a:solidFill>
                  <a:srgbClr val="FF0000"/>
                </a:solidFill>
                <a:latin typeface="Arial Black" pitchFamily="34" charset="0"/>
                <a:cs typeface="Times New Roman" pitchFamily="18" charset="0"/>
              </a:rPr>
              <a:t>LAS ZONAS MÁS EXPUESTAS INCIDEN DE FORMA CLARA EN EL SUR DE EUROPA Y EN LOS PAÍSES BAJOS.</a:t>
            </a:r>
          </a:p>
          <a:p>
            <a:pPr algn="ctr">
              <a:defRPr/>
            </a:pPr>
            <a:r>
              <a:rPr lang="en-GB" sz="1451" dirty="0">
                <a:solidFill>
                  <a:srgbClr val="00B0F0"/>
                </a:solidFill>
                <a:latin typeface="Arial Black" pitchFamily="34" charset="0"/>
                <a:cs typeface="Times New Roman" pitchFamily="18" charset="0"/>
              </a:rPr>
              <a:t>PRÁCTICAMENTE TODA ESPAÑA APARECE COMO ZONA MÁS DESFAVORABLE.</a:t>
            </a:r>
          </a:p>
          <a:p>
            <a:pPr algn="ctr">
              <a:defRPr/>
            </a:pPr>
            <a:r>
              <a:rPr lang="en-GB" sz="1451" dirty="0">
                <a:solidFill>
                  <a:schemeClr val="accent3">
                    <a:lumMod val="75000"/>
                  </a:schemeClr>
                </a:solidFill>
                <a:latin typeface="Arial Black" pitchFamily="34" charset="0"/>
                <a:cs typeface="Times New Roman" pitchFamily="18" charset="0"/>
              </a:rPr>
              <a:t>EL PAÍS VASCO ES LA MENOS VULNERABLE.</a:t>
            </a:r>
            <a:endParaRPr lang="es-ES" sz="145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0" name="2 Marcador de pie de página"/>
          <p:cNvSpPr txBox="1">
            <a:spLocks/>
          </p:cNvSpPr>
          <p:nvPr/>
        </p:nvSpPr>
        <p:spPr>
          <a:xfrm>
            <a:off x="1821712" y="6550050"/>
            <a:ext cx="6851429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11" name="Imagen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Freeform 6"/>
          <p:cNvSpPr/>
          <p:nvPr/>
        </p:nvSpPr>
        <p:spPr bwMode="auto">
          <a:xfrm>
            <a:off x="6640" y="6302264"/>
            <a:ext cx="1425211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 txBox="1">
            <a:spLocks/>
          </p:cNvSpPr>
          <p:nvPr/>
        </p:nvSpPr>
        <p:spPr bwMode="gray">
          <a:xfrm>
            <a:off x="398313" y="640689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13</a:t>
            </a:r>
            <a:endParaRPr lang="es-ES" dirty="0"/>
          </a:p>
        </p:txBody>
      </p:sp>
      <p:sp>
        <p:nvSpPr>
          <p:cNvPr id="14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264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/>
          </p:cNvSpPr>
          <p:nvPr/>
        </p:nvSpPr>
        <p:spPr bwMode="auto">
          <a:xfrm>
            <a:off x="1178080" y="12994"/>
            <a:ext cx="11013920" cy="94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9056" tIns="44528" rIns="89056" bIns="44528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s-ES" sz="254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RETO por incremento pensión migratoria en ciudades. </a:t>
            </a:r>
            <a:endParaRPr lang="es-ES" sz="2540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2540" dirty="0">
                <a:solidFill>
                  <a:srgbClr val="C00000"/>
                </a:solidFill>
                <a:latin typeface="Arial Black" panose="020B0A04020102020204" pitchFamily="34" charset="0"/>
              </a:rPr>
              <a:t>Disminución de los recursos hídricos disponibles. </a:t>
            </a:r>
          </a:p>
        </p:txBody>
      </p:sp>
      <p:sp>
        <p:nvSpPr>
          <p:cNvPr id="5" name="1 Rectángulo"/>
          <p:cNvSpPr/>
          <p:nvPr/>
        </p:nvSpPr>
        <p:spPr>
          <a:xfrm>
            <a:off x="1361777" y="1012506"/>
            <a:ext cx="9436589" cy="846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33" dirty="0">
                <a:latin typeface="Arial Black" panose="020B0A04020102020204" pitchFamily="34" charset="0"/>
              </a:rPr>
              <a:t>La disminución de recursos hídricos asociados al Calentamiento Global/ Cambio Climático, puede convertirse en el origen de graves conflictos militares en el siglo </a:t>
            </a:r>
            <a:r>
              <a:rPr lang="es-ES" sz="1633" dirty="0" smtClean="0">
                <a:latin typeface="Arial Black" panose="020B0A04020102020204" pitchFamily="34" charset="0"/>
              </a:rPr>
              <a:t>XXI generadores de nuevas migraciones.</a:t>
            </a:r>
            <a:endParaRPr lang="es-ES" sz="1633" dirty="0">
              <a:latin typeface="Arial Black" panose="020B0A04020102020204" pitchFamily="34" charset="0"/>
            </a:endParaRPr>
          </a:p>
        </p:txBody>
      </p:sp>
      <p:sp>
        <p:nvSpPr>
          <p:cNvPr id="6" name="1 Marcador de número de diapositiva"/>
          <p:cNvSpPr txBox="1">
            <a:spLocks/>
          </p:cNvSpPr>
          <p:nvPr/>
        </p:nvSpPr>
        <p:spPr>
          <a:xfrm>
            <a:off x="3465353" y="4961296"/>
            <a:ext cx="647645" cy="144925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EC207C91-1B02-4D49-848B-55D155EA74CA}" type="slidenum">
              <a:rPr lang="es-ES" sz="1723"/>
              <a:pPr>
                <a:defRPr/>
              </a:pPr>
              <a:t>17</a:t>
            </a:fld>
            <a:endParaRPr lang="es-ES" sz="1723"/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413" y="1876701"/>
            <a:ext cx="5393412" cy="4491278"/>
          </a:xfrm>
          <a:prstGeom prst="rect">
            <a:avLst/>
          </a:prstGeom>
        </p:spPr>
      </p:pic>
      <p:pic>
        <p:nvPicPr>
          <p:cNvPr id="8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059" y="1876701"/>
            <a:ext cx="5489355" cy="4491278"/>
          </a:xfrm>
          <a:prstGeom prst="rect">
            <a:avLst/>
          </a:prstGeom>
          <a:noFill/>
          <a:ln w="9525">
            <a:solidFill>
              <a:srgbClr val="4F81B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2 Marcador de pie de página"/>
          <p:cNvSpPr txBox="1">
            <a:spLocks/>
          </p:cNvSpPr>
          <p:nvPr/>
        </p:nvSpPr>
        <p:spPr>
          <a:xfrm>
            <a:off x="1821712" y="6550050"/>
            <a:ext cx="6851429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12" name="Imagen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Freeform 6"/>
          <p:cNvSpPr/>
          <p:nvPr/>
        </p:nvSpPr>
        <p:spPr bwMode="auto">
          <a:xfrm>
            <a:off x="6640" y="6302264"/>
            <a:ext cx="1425211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4" name="Slide Number Placeholder 5"/>
          <p:cNvSpPr txBox="1">
            <a:spLocks/>
          </p:cNvSpPr>
          <p:nvPr/>
        </p:nvSpPr>
        <p:spPr bwMode="gray">
          <a:xfrm>
            <a:off x="398313" y="640689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14</a:t>
            </a:r>
            <a:endParaRPr lang="es-ES" dirty="0"/>
          </a:p>
        </p:txBody>
      </p:sp>
      <p:sp>
        <p:nvSpPr>
          <p:cNvPr id="15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189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361057" y="2432"/>
            <a:ext cx="9469886" cy="637726"/>
          </a:xfrm>
          <a:prstGeom prst="rect">
            <a:avLst/>
          </a:prstGeom>
          <a:noFill/>
        </p:spPr>
        <p:txBody>
          <a:bodyPr wrap="square" lIns="82919" tIns="41459" rIns="82919" bIns="41459" rtlCol="0">
            <a:spAutoFit/>
          </a:bodyPr>
          <a:lstStyle/>
          <a:p>
            <a:r>
              <a:rPr lang="es-ES" sz="36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LOS RETOS LITORALES</a:t>
            </a:r>
            <a:endParaRPr lang="es-ES" sz="1633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>
          <a:xfrm>
            <a:off x="1361057" y="692697"/>
            <a:ext cx="9469886" cy="5631904"/>
          </a:xfrm>
        </p:spPr>
        <p:txBody>
          <a:bodyPr/>
          <a:lstStyle/>
          <a:p>
            <a:pPr>
              <a:buFont typeface="+mj-lt"/>
              <a:buAutoNum type="alphaLcParenR"/>
            </a:pPr>
            <a:r>
              <a:rPr lang="es-ES" sz="2086" dirty="0"/>
              <a:t>Retirada y destrucción de zonas costeras.</a:t>
            </a:r>
          </a:p>
          <a:p>
            <a:pPr>
              <a:buFont typeface="+mj-lt"/>
              <a:buAutoNum type="alphaLcParenR"/>
            </a:pPr>
            <a:endParaRPr lang="es-ES" sz="2086" dirty="0"/>
          </a:p>
        </p:txBody>
      </p:sp>
      <p:pic>
        <p:nvPicPr>
          <p:cNvPr id="7170" name="Picture 2" descr="C:\Users\antonio\Documents\149\CONF y ART 149\140714 ROP CAMBIO CLIMATICO\Imagen10.t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1" r="1054"/>
          <a:stretch/>
        </p:blipFill>
        <p:spPr bwMode="auto">
          <a:xfrm>
            <a:off x="1654877" y="1068555"/>
            <a:ext cx="6531064" cy="543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eros pinos costa monroig tarrag 31 12 0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90"/>
          <a:stretch>
            <a:fillRect/>
          </a:stretch>
        </p:blipFill>
        <p:spPr bwMode="auto">
          <a:xfrm>
            <a:off x="8580056" y="135860"/>
            <a:ext cx="3168534" cy="3557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8654579" y="3914872"/>
            <a:ext cx="3019488" cy="235118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2935" tIns="41468" rIns="82935" bIns="414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s-ES" altLang="es-ES" sz="1633" b="1" dirty="0">
                <a:solidFill>
                  <a:srgbClr val="660066"/>
                </a:solidFill>
                <a:latin typeface="Arial Black" panose="020B0A04020102020204" pitchFamily="34" charset="0"/>
              </a:rPr>
              <a:t>LOS PROCESOS EROSIVOS Y LA DESAPARICIÓN DE LAS PLAYAS SE AGRAVAN POR LOS </a:t>
            </a:r>
            <a:r>
              <a:rPr lang="es-ES" altLang="es-ES" sz="1633" b="1" dirty="0">
                <a:solidFill>
                  <a:srgbClr val="FF0000"/>
                </a:solidFill>
                <a:latin typeface="Arial Black" panose="020B0A04020102020204" pitchFamily="34" charset="0"/>
              </a:rPr>
              <a:t>EFECTOS DEL CAMBIO CLIMÁTICO</a:t>
            </a:r>
            <a:r>
              <a:rPr lang="es-ES" altLang="es-ES" sz="1633" b="1" dirty="0">
                <a:solidFill>
                  <a:srgbClr val="660066"/>
                </a:solidFill>
                <a:latin typeface="Arial Black" panose="020B0A04020102020204" pitchFamily="34" charset="0"/>
              </a:rPr>
              <a:t>: </a:t>
            </a:r>
            <a:endParaRPr lang="es-ES_tradnl" altLang="es-ES" sz="1633" b="1" dirty="0">
              <a:solidFill>
                <a:srgbClr val="660066"/>
              </a:solidFill>
              <a:latin typeface="Arial Black" panose="020B0A04020102020204" pitchFamily="34" charset="0"/>
            </a:endParaRPr>
          </a:p>
          <a:p>
            <a:pPr lvl="1">
              <a:buFontTx/>
              <a:buAutoNum type="arabicPeriod"/>
            </a:pPr>
            <a:r>
              <a:rPr lang="es-ES" altLang="es-ES" sz="1088" b="1" dirty="0">
                <a:solidFill>
                  <a:srgbClr val="660066"/>
                </a:solidFill>
                <a:latin typeface="Arial Black" panose="020B0A04020102020204" pitchFamily="34" charset="0"/>
              </a:rPr>
              <a:t>SUBIDA DEL NIVEL DEL MAR, </a:t>
            </a:r>
            <a:endParaRPr lang="es-ES_tradnl" altLang="es-ES" sz="1088" b="1" dirty="0">
              <a:solidFill>
                <a:srgbClr val="660066"/>
              </a:solidFill>
              <a:latin typeface="Arial Black" panose="020B0A04020102020204" pitchFamily="34" charset="0"/>
            </a:endParaRPr>
          </a:p>
          <a:p>
            <a:pPr lvl="1">
              <a:buFontTx/>
              <a:buAutoNum type="arabicPeriod"/>
            </a:pPr>
            <a:r>
              <a:rPr lang="es-ES" altLang="es-ES" sz="1088" b="1" dirty="0">
                <a:solidFill>
                  <a:srgbClr val="660066"/>
                </a:solidFill>
                <a:latin typeface="Arial Black" panose="020B0A04020102020204" pitchFamily="34" charset="0"/>
              </a:rPr>
              <a:t>TEMPORALES CADA VEZ MÁS FUERTES Y FRECUENTES.</a:t>
            </a:r>
            <a:endParaRPr lang="es-ES" altLang="es-ES" sz="1088" dirty="0">
              <a:latin typeface="Arial Black" panose="020B0A04020102020204" pitchFamily="34" charset="0"/>
            </a:endParaRPr>
          </a:p>
        </p:txBody>
      </p:sp>
      <p:sp>
        <p:nvSpPr>
          <p:cNvPr id="10" name="2 Marcador de pie de página"/>
          <p:cNvSpPr txBox="1">
            <a:spLocks/>
          </p:cNvSpPr>
          <p:nvPr/>
        </p:nvSpPr>
        <p:spPr>
          <a:xfrm>
            <a:off x="1821712" y="6550050"/>
            <a:ext cx="6851429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11" name="Imagen 1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Freeform 6"/>
          <p:cNvSpPr/>
          <p:nvPr/>
        </p:nvSpPr>
        <p:spPr bwMode="auto">
          <a:xfrm>
            <a:off x="6640" y="6302264"/>
            <a:ext cx="1425211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 txBox="1">
            <a:spLocks/>
          </p:cNvSpPr>
          <p:nvPr/>
        </p:nvSpPr>
        <p:spPr bwMode="gray">
          <a:xfrm>
            <a:off x="398313" y="640689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15</a:t>
            </a:r>
            <a:endParaRPr lang="es-ES" dirty="0"/>
          </a:p>
        </p:txBody>
      </p:sp>
      <p:sp>
        <p:nvSpPr>
          <p:cNvPr id="14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58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1450" y="98158"/>
            <a:ext cx="12020550" cy="562242"/>
          </a:xfrm>
        </p:spPr>
        <p:txBody>
          <a:bodyPr>
            <a:normAutofit/>
          </a:bodyPr>
          <a:lstStyle/>
          <a:p>
            <a:pPr algn="ctr"/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Efectos del Cambio Climático en las costas españolas</a:t>
            </a:r>
            <a:endParaRPr lang="es-ES" sz="2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Marcador de contenido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5" t="2951" r="10385" b="42274"/>
          <a:stretch/>
        </p:blipFill>
        <p:spPr bwMode="auto">
          <a:xfrm>
            <a:off x="1585994" y="594593"/>
            <a:ext cx="9661361" cy="62445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Freeform 6"/>
          <p:cNvSpPr/>
          <p:nvPr/>
        </p:nvSpPr>
        <p:spPr bwMode="auto">
          <a:xfrm>
            <a:off x="6640" y="6302264"/>
            <a:ext cx="1425211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8" name="Slide Number Placeholder 5"/>
          <p:cNvSpPr txBox="1">
            <a:spLocks/>
          </p:cNvSpPr>
          <p:nvPr/>
        </p:nvSpPr>
        <p:spPr bwMode="gray">
          <a:xfrm>
            <a:off x="398313" y="640689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16</a:t>
            </a:r>
            <a:endParaRPr lang="es-ES" dirty="0"/>
          </a:p>
        </p:txBody>
      </p:sp>
      <p:sp>
        <p:nvSpPr>
          <p:cNvPr id="9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11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74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736" y="2021154"/>
            <a:ext cx="3542164" cy="3716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27491" name="Text Box 3"/>
          <p:cNvSpPr txBox="1">
            <a:spLocks noChangeArrowheads="1"/>
          </p:cNvSpPr>
          <p:nvPr/>
        </p:nvSpPr>
        <p:spPr bwMode="auto">
          <a:xfrm>
            <a:off x="7279736" y="1585818"/>
            <a:ext cx="3551207" cy="31258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9905" tIns="36351" rIns="69905" bIns="36351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ES" altLang="es-ES" sz="1554" b="1">
                <a:latin typeface="Tahoma" panose="020B0604030504040204" pitchFamily="34" charset="0"/>
              </a:rPr>
              <a:t>Distribución por nivel de riesgo</a:t>
            </a:r>
            <a:endParaRPr lang="es-ES_tradnl" altLang="es-ES" sz="1476" b="1">
              <a:latin typeface="Tahoma" panose="020B0604030504040204" pitchFamily="34" charset="0"/>
            </a:endParaRPr>
          </a:p>
        </p:txBody>
      </p:sp>
      <p:sp>
        <p:nvSpPr>
          <p:cNvPr id="1727492" name="Text Box 4"/>
          <p:cNvSpPr txBox="1">
            <a:spLocks noChangeArrowheads="1"/>
          </p:cNvSpPr>
          <p:nvPr/>
        </p:nvSpPr>
        <p:spPr bwMode="auto">
          <a:xfrm>
            <a:off x="2544793" y="1298277"/>
            <a:ext cx="3492020" cy="407991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9905" tIns="36351" rIns="69905" bIns="36351">
            <a:spAutoFit/>
          </a:bodyPr>
          <a:lstStyle/>
          <a:p>
            <a:pPr algn="l" eaLnBrk="0" hangingPunct="0"/>
            <a:r>
              <a:rPr lang="es-ES" altLang="es-ES" sz="1087"/>
              <a:t>TOTAL </a:t>
            </a:r>
            <a:r>
              <a:rPr lang="es-ES" altLang="es-ES" sz="1087">
                <a:effectLst>
                  <a:outerShdw blurRad="38100" dist="38100" dir="2700000" algn="tl">
                    <a:srgbClr val="C0C0C0"/>
                  </a:outerShdw>
                </a:effectLst>
              </a:rPr>
              <a:t>Zonas áridas, semiáridas y subhúmedas secas:</a:t>
            </a:r>
            <a:r>
              <a:rPr lang="es-ES_tradnl" altLang="es-ES" sz="1087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altLang="es-ES" sz="1087">
                <a:effectLst>
                  <a:outerShdw blurRad="38100" dist="38100" dir="2700000" algn="tl">
                    <a:srgbClr val="C0C0C0"/>
                  </a:outerShdw>
                </a:effectLst>
              </a:rPr>
              <a:t>367.082 km</a:t>
            </a:r>
            <a:r>
              <a:rPr lang="es-ES" altLang="es-ES" sz="1087" baseline="30000">
                <a:effectLst>
                  <a:outerShdw blurRad="38100" dist="38100" dir="2700000" algn="tl">
                    <a:srgbClr val="C0C0C0"/>
                  </a:outerShdw>
                </a:effectLst>
              </a:rPr>
              <a:t>2</a:t>
            </a:r>
            <a:r>
              <a:rPr lang="es-ES_tradnl" altLang="es-ES" sz="1087">
                <a:effectLst>
                  <a:outerShdw blurRad="38100" dist="38100" dir="2700000" algn="tl">
                    <a:srgbClr val="C0C0C0"/>
                  </a:outerShdw>
                </a:effectLst>
              </a:rPr>
              <a:t> (</a:t>
            </a:r>
            <a:r>
              <a:rPr lang="es-ES" altLang="es-ES" sz="1087">
                <a:effectLst>
                  <a:outerShdw blurRad="38100" dist="38100" dir="2700000" algn="tl">
                    <a:srgbClr val="C0C0C0"/>
                  </a:outerShdw>
                </a:effectLst>
              </a:rPr>
              <a:t>7</a:t>
            </a:r>
            <a:r>
              <a:rPr lang="es-ES_tradnl" altLang="es-ES" sz="1087"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es-ES" altLang="es-ES" sz="1087">
                <a:effectLst>
                  <a:outerShdw blurRad="38100" dist="38100" dir="2700000" algn="tl">
                    <a:srgbClr val="C0C0C0"/>
                  </a:outerShdw>
                </a:effectLst>
              </a:rPr>
              <a:t>%</a:t>
            </a:r>
            <a:r>
              <a:rPr lang="es-ES_tradnl" altLang="es-ES" sz="1087"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  <a:endParaRPr lang="es-ES" altLang="es-ES" sz="1087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1727493" name="Picture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634" y="1712583"/>
            <a:ext cx="5642735" cy="4786017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27494" name="Rectangle 6"/>
          <p:cNvSpPr>
            <a:spLocks noChangeArrowheads="1"/>
          </p:cNvSpPr>
          <p:nvPr/>
        </p:nvSpPr>
        <p:spPr bwMode="auto">
          <a:xfrm>
            <a:off x="7112058" y="5483730"/>
            <a:ext cx="141240" cy="300525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9905" tIns="36351" rIns="69905" bIns="36351" anchor="ctr">
            <a:spAutoFit/>
          </a:bodyPr>
          <a:lstStyle/>
          <a:p>
            <a:endParaRPr lang="es-ES" sz="1476"/>
          </a:p>
        </p:txBody>
      </p:sp>
      <p:sp>
        <p:nvSpPr>
          <p:cNvPr id="1727495" name="Text Box 7"/>
          <p:cNvSpPr txBox="1">
            <a:spLocks noChangeArrowheads="1"/>
          </p:cNvSpPr>
          <p:nvPr/>
        </p:nvSpPr>
        <p:spPr bwMode="auto">
          <a:xfrm>
            <a:off x="7313097" y="5394329"/>
            <a:ext cx="1711485" cy="407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9905" tIns="36351" rIns="69905" bIns="36351">
            <a:spAutoFit/>
          </a:bodyPr>
          <a:lstStyle/>
          <a:p>
            <a:pPr algn="l" eaLnBrk="0" hangingPunct="0"/>
            <a:r>
              <a:rPr lang="es-ES" altLang="es-ES" sz="1087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Zonas húmedas y subhúmedas húmedas</a:t>
            </a:r>
            <a:endParaRPr lang="es-ES" altLang="es-ES" sz="932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1727496" name="Rectangle 8"/>
          <p:cNvSpPr>
            <a:spLocks noChangeArrowheads="1"/>
          </p:cNvSpPr>
          <p:nvPr/>
        </p:nvSpPr>
        <p:spPr bwMode="auto">
          <a:xfrm>
            <a:off x="9202203" y="5483730"/>
            <a:ext cx="141240" cy="300525"/>
          </a:xfrm>
          <a:prstGeom prst="rect">
            <a:avLst/>
          </a:prstGeom>
          <a:solidFill>
            <a:srgbClr val="96969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9905" tIns="36351" rIns="69905" bIns="36351" anchor="ctr">
            <a:spAutoFit/>
          </a:bodyPr>
          <a:lstStyle/>
          <a:p>
            <a:endParaRPr lang="es-ES" sz="1476"/>
          </a:p>
        </p:txBody>
      </p:sp>
      <p:sp>
        <p:nvSpPr>
          <p:cNvPr id="1727497" name="Text Box 9"/>
          <p:cNvSpPr txBox="1">
            <a:spLocks noChangeArrowheads="1"/>
          </p:cNvSpPr>
          <p:nvPr/>
        </p:nvSpPr>
        <p:spPr bwMode="auto">
          <a:xfrm>
            <a:off x="9449981" y="5429912"/>
            <a:ext cx="1711485" cy="407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9905" tIns="36351" rIns="69905" bIns="36351">
            <a:spAutoFit/>
          </a:bodyPr>
          <a:lstStyle/>
          <a:p>
            <a:pPr algn="l" eaLnBrk="0" hangingPunct="0"/>
            <a:r>
              <a:rPr lang="es-ES" altLang="es-ES" sz="1087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Agua y Superficies Artificiales</a:t>
            </a:r>
            <a:endParaRPr lang="es-ES" altLang="es-ES" sz="932" dirty="0">
              <a:solidFill>
                <a:srgbClr val="CC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anose="020B0604030504040204" pitchFamily="34" charset="0"/>
            </a:endParaRPr>
          </a:p>
        </p:txBody>
      </p:sp>
      <p:grpSp>
        <p:nvGrpSpPr>
          <p:cNvPr id="1727498" name="Group 10"/>
          <p:cNvGrpSpPr>
            <a:grpSpLocks/>
          </p:cNvGrpSpPr>
          <p:nvPr/>
        </p:nvGrpSpPr>
        <p:grpSpPr bwMode="auto">
          <a:xfrm>
            <a:off x="7251506" y="1804113"/>
            <a:ext cx="1716417" cy="1266351"/>
            <a:chOff x="291" y="717"/>
            <a:chExt cx="2109" cy="1027"/>
          </a:xfrm>
        </p:grpSpPr>
        <p:sp>
          <p:nvSpPr>
            <p:cNvPr id="1727499" name="Rectangle 11"/>
            <p:cNvSpPr>
              <a:spLocks noChangeArrowheads="1"/>
            </p:cNvSpPr>
            <p:nvPr/>
          </p:nvSpPr>
          <p:spPr bwMode="auto">
            <a:xfrm>
              <a:off x="330" y="927"/>
              <a:ext cx="174" cy="244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905" tIns="36351" rIns="69905" bIns="36351" anchor="ctr">
              <a:spAutoFit/>
            </a:bodyPr>
            <a:lstStyle/>
            <a:p>
              <a:endParaRPr lang="es-ES" sz="1476"/>
            </a:p>
          </p:txBody>
        </p:sp>
        <p:sp>
          <p:nvSpPr>
            <p:cNvPr id="1727500" name="Rectangle 12"/>
            <p:cNvSpPr>
              <a:spLocks noChangeArrowheads="1"/>
            </p:cNvSpPr>
            <p:nvPr/>
          </p:nvSpPr>
          <p:spPr bwMode="auto">
            <a:xfrm>
              <a:off x="330" y="1118"/>
              <a:ext cx="174" cy="244"/>
            </a:xfrm>
            <a:prstGeom prst="rect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905" tIns="36351" rIns="69905" bIns="36351" anchor="ctr">
              <a:spAutoFit/>
            </a:bodyPr>
            <a:lstStyle/>
            <a:p>
              <a:endParaRPr lang="es-ES" sz="1476"/>
            </a:p>
          </p:txBody>
        </p:sp>
        <p:sp>
          <p:nvSpPr>
            <p:cNvPr id="1727501" name="Rectangle 13"/>
            <p:cNvSpPr>
              <a:spLocks noChangeArrowheads="1"/>
            </p:cNvSpPr>
            <p:nvPr/>
          </p:nvSpPr>
          <p:spPr bwMode="auto">
            <a:xfrm>
              <a:off x="330" y="1309"/>
              <a:ext cx="174" cy="244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905" tIns="36351" rIns="69905" bIns="36351" anchor="ctr">
              <a:spAutoFit/>
            </a:bodyPr>
            <a:lstStyle/>
            <a:p>
              <a:endParaRPr lang="es-ES" sz="1476"/>
            </a:p>
          </p:txBody>
        </p:sp>
        <p:sp>
          <p:nvSpPr>
            <p:cNvPr id="1727502" name="Rectangle 14"/>
            <p:cNvSpPr>
              <a:spLocks noChangeArrowheads="1"/>
            </p:cNvSpPr>
            <p:nvPr/>
          </p:nvSpPr>
          <p:spPr bwMode="auto">
            <a:xfrm>
              <a:off x="330" y="1500"/>
              <a:ext cx="174" cy="24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905" tIns="36351" rIns="69905" bIns="36351" anchor="ctr">
              <a:spAutoFit/>
            </a:bodyPr>
            <a:lstStyle/>
            <a:p>
              <a:endParaRPr lang="es-ES" sz="1476"/>
            </a:p>
          </p:txBody>
        </p:sp>
        <p:sp>
          <p:nvSpPr>
            <p:cNvPr id="1727503" name="Text Box 15"/>
            <p:cNvSpPr txBox="1">
              <a:spLocks noChangeArrowheads="1"/>
            </p:cNvSpPr>
            <p:nvPr/>
          </p:nvSpPr>
          <p:spPr bwMode="auto">
            <a:xfrm>
              <a:off x="291" y="717"/>
              <a:ext cx="2109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69905" tIns="36351" rIns="69905" bIns="36351">
              <a:spAutoFit/>
            </a:bodyPr>
            <a:lstStyle/>
            <a:p>
              <a:pPr algn="l" eaLnBrk="0" hangingPunct="0"/>
              <a:endParaRPr lang="es-ES" altLang="es-ES" sz="1087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1727504" name="Text Box 16"/>
            <p:cNvSpPr txBox="1">
              <a:spLocks noChangeArrowheads="1"/>
            </p:cNvSpPr>
            <p:nvPr/>
          </p:nvSpPr>
          <p:spPr bwMode="auto">
            <a:xfrm>
              <a:off x="597" y="971"/>
              <a:ext cx="703" cy="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905" tIns="36351" rIns="69905" bIns="36351">
              <a:spAutoFit/>
            </a:bodyPr>
            <a:lstStyle/>
            <a:p>
              <a:pPr algn="l" eaLnBrk="0" hangingPunct="0"/>
              <a:r>
                <a:rPr lang="es-ES" altLang="es-ES" sz="776" b="1" dirty="0">
                  <a:latin typeface="Tahoma" panose="020B0604030504040204" pitchFamily="34" charset="0"/>
                </a:rPr>
                <a:t>Muy alto</a:t>
              </a:r>
            </a:p>
          </p:txBody>
        </p:sp>
        <p:sp>
          <p:nvSpPr>
            <p:cNvPr id="1727505" name="Text Box 17"/>
            <p:cNvSpPr txBox="1">
              <a:spLocks noChangeArrowheads="1"/>
            </p:cNvSpPr>
            <p:nvPr/>
          </p:nvSpPr>
          <p:spPr bwMode="auto">
            <a:xfrm>
              <a:off x="597" y="1162"/>
              <a:ext cx="420" cy="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905" tIns="36351" rIns="69905" bIns="36351">
              <a:spAutoFit/>
            </a:bodyPr>
            <a:lstStyle/>
            <a:p>
              <a:pPr algn="l" eaLnBrk="0" hangingPunct="0"/>
              <a:r>
                <a:rPr lang="es-ES" altLang="es-ES" sz="776" b="1">
                  <a:latin typeface="Tahoma" panose="020B0604030504040204" pitchFamily="34" charset="0"/>
                </a:rPr>
                <a:t>Alto</a:t>
              </a:r>
            </a:p>
          </p:txBody>
        </p:sp>
        <p:sp>
          <p:nvSpPr>
            <p:cNvPr id="1727506" name="Text Box 18"/>
            <p:cNvSpPr txBox="1">
              <a:spLocks noChangeArrowheads="1"/>
            </p:cNvSpPr>
            <p:nvPr/>
          </p:nvSpPr>
          <p:spPr bwMode="auto">
            <a:xfrm>
              <a:off x="597" y="1353"/>
              <a:ext cx="544" cy="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905" tIns="36351" rIns="69905" bIns="36351">
              <a:spAutoFit/>
            </a:bodyPr>
            <a:lstStyle/>
            <a:p>
              <a:pPr algn="l" eaLnBrk="0" hangingPunct="0"/>
              <a:r>
                <a:rPr lang="es-ES" altLang="es-ES" sz="776" b="1">
                  <a:latin typeface="Tahoma" panose="020B0604030504040204" pitchFamily="34" charset="0"/>
                </a:rPr>
                <a:t>Medio</a:t>
              </a:r>
            </a:p>
          </p:txBody>
        </p:sp>
        <p:sp>
          <p:nvSpPr>
            <p:cNvPr id="1727507" name="Text Box 19"/>
            <p:cNvSpPr txBox="1">
              <a:spLocks noChangeArrowheads="1"/>
            </p:cNvSpPr>
            <p:nvPr/>
          </p:nvSpPr>
          <p:spPr bwMode="auto">
            <a:xfrm>
              <a:off x="597" y="1545"/>
              <a:ext cx="451" cy="1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9905" tIns="36351" rIns="69905" bIns="36351">
              <a:spAutoFit/>
            </a:bodyPr>
            <a:lstStyle/>
            <a:p>
              <a:pPr algn="l" eaLnBrk="0" hangingPunct="0"/>
              <a:r>
                <a:rPr lang="es-ES" altLang="es-ES" sz="776" b="1">
                  <a:latin typeface="Tahoma" panose="020B0604030504040204" pitchFamily="34" charset="0"/>
                </a:rPr>
                <a:t>Bajo</a:t>
              </a:r>
            </a:p>
          </p:txBody>
        </p:sp>
      </p:grpSp>
      <p:sp>
        <p:nvSpPr>
          <p:cNvPr id="1727508" name="Rectangle 20" descr="Roble"/>
          <p:cNvSpPr>
            <a:spLocks noChangeArrowheads="1"/>
          </p:cNvSpPr>
          <p:nvPr/>
        </p:nvSpPr>
        <p:spPr bwMode="auto">
          <a:xfrm>
            <a:off x="1393635" y="137545"/>
            <a:ext cx="9437308" cy="743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5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9905" tIns="36351" rIns="69905" bIns="36351">
            <a:spAutoFit/>
          </a:bodyPr>
          <a:lstStyle>
            <a:lvl1pPr>
              <a:defRPr sz="3200" b="1">
                <a:solidFill>
                  <a:srgbClr val="333399"/>
                </a:solidFill>
                <a:latin typeface="Arial Black" panose="020B0A04020102020204" pitchFamily="34" charset="0"/>
              </a:defRPr>
            </a:lvl1pPr>
            <a:lvl2pPr>
              <a:defRPr sz="3200" b="1">
                <a:solidFill>
                  <a:srgbClr val="333399"/>
                </a:solidFill>
                <a:latin typeface="Arial Black" panose="020B0A04020102020204" pitchFamily="34" charset="0"/>
              </a:defRPr>
            </a:lvl2pPr>
            <a:lvl3pPr>
              <a:defRPr sz="3200" b="1">
                <a:solidFill>
                  <a:srgbClr val="333399"/>
                </a:solidFill>
                <a:latin typeface="Arial Black" panose="020B0A04020102020204" pitchFamily="34" charset="0"/>
              </a:defRPr>
            </a:lvl3pPr>
            <a:lvl4pPr>
              <a:defRPr sz="3200" b="1">
                <a:solidFill>
                  <a:srgbClr val="333399"/>
                </a:solidFill>
                <a:latin typeface="Arial Black" panose="020B0A04020102020204" pitchFamily="34" charset="0"/>
              </a:defRPr>
            </a:lvl4pPr>
            <a:lvl5pPr>
              <a:defRPr sz="3200" b="1">
                <a:solidFill>
                  <a:srgbClr val="333399"/>
                </a:solidFill>
                <a:latin typeface="Arial Black" panose="020B0A04020102020204" pitchFamily="34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33399"/>
                </a:solidFill>
                <a:latin typeface="Arial Black" panose="020B0A04020102020204" pitchFamily="34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33399"/>
                </a:solidFill>
                <a:latin typeface="Arial Black" panose="020B0A04020102020204" pitchFamily="34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33399"/>
                </a:solidFill>
                <a:latin typeface="Arial Black" panose="020B0A04020102020204" pitchFamily="34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333399"/>
                </a:solidFill>
                <a:latin typeface="Arial Black" panose="020B0A04020102020204" pitchFamily="34" charset="0"/>
              </a:defRPr>
            </a:lvl9pPr>
          </a:lstStyle>
          <a:p>
            <a:pPr algn="ctr" eaLnBrk="0" hangingPunct="0">
              <a:spcBef>
                <a:spcPct val="50000"/>
              </a:spcBef>
            </a:pPr>
            <a:r>
              <a:rPr lang="es-ES_tradnl" altLang="es-ES" sz="2177" b="0" dirty="0">
                <a:solidFill>
                  <a:srgbClr val="C00000"/>
                </a:solidFill>
              </a:rPr>
              <a:t>PÉRDIDA DE PATRIMONIO NATURAL POR </a:t>
            </a:r>
            <a:r>
              <a:rPr lang="es-ES" altLang="es-ES" sz="2177" b="0" dirty="0">
                <a:solidFill>
                  <a:srgbClr val="C00000"/>
                </a:solidFill>
              </a:rPr>
              <a:t> DESERTIFICACIÓN</a:t>
            </a:r>
            <a:r>
              <a:rPr lang="es-ES_tradnl" altLang="es-ES" sz="2177" b="0" dirty="0">
                <a:solidFill>
                  <a:srgbClr val="C00000"/>
                </a:solidFill>
              </a:rPr>
              <a:t> Y PÉRDIDA DE BIODIVERSIDAD</a:t>
            </a:r>
            <a:endParaRPr lang="es-ES" altLang="es-ES" sz="2177" b="0" dirty="0">
              <a:solidFill>
                <a:srgbClr val="C00000"/>
              </a:solidFill>
            </a:endParaRPr>
          </a:p>
        </p:txBody>
      </p:sp>
      <p:sp>
        <p:nvSpPr>
          <p:cNvPr id="23" name="2 Marcador de pie de página"/>
          <p:cNvSpPr txBox="1">
            <a:spLocks/>
          </p:cNvSpPr>
          <p:nvPr/>
        </p:nvSpPr>
        <p:spPr>
          <a:xfrm>
            <a:off x="1821712" y="6550050"/>
            <a:ext cx="6851429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26" name="Imagen 25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Freeform 6"/>
          <p:cNvSpPr/>
          <p:nvPr/>
        </p:nvSpPr>
        <p:spPr bwMode="auto">
          <a:xfrm>
            <a:off x="6640" y="6302264"/>
            <a:ext cx="1425211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28" name="Slide Number Placeholder 5"/>
          <p:cNvSpPr txBox="1">
            <a:spLocks/>
          </p:cNvSpPr>
          <p:nvPr/>
        </p:nvSpPr>
        <p:spPr bwMode="gray">
          <a:xfrm>
            <a:off x="398313" y="640689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17</a:t>
            </a:r>
            <a:endParaRPr lang="es-ES" dirty="0"/>
          </a:p>
        </p:txBody>
      </p:sp>
      <p:sp>
        <p:nvSpPr>
          <p:cNvPr id="29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547763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8"/>
          <p:cNvSpPr>
            <a:spLocks noChangeArrowheads="1"/>
          </p:cNvSpPr>
          <p:nvPr/>
        </p:nvSpPr>
        <p:spPr bwMode="auto">
          <a:xfrm>
            <a:off x="10406188" y="0"/>
            <a:ext cx="424756" cy="2326796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82072" tIns="40316" rIns="82072" bIns="40316" anchor="b"/>
          <a:lstStyle/>
          <a:p>
            <a:pPr algn="ctr" defTabSz="890568">
              <a:lnSpc>
                <a:spcPct val="70000"/>
              </a:lnSpc>
              <a:tabLst>
                <a:tab pos="6911340" algn="r"/>
              </a:tabLst>
              <a:defRPr/>
            </a:pPr>
            <a:r>
              <a:rPr lang="es-ES" sz="1633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1361057" y="1"/>
            <a:ext cx="9469886" cy="685953"/>
          </a:xfrm>
          <a:prstGeom prst="rect">
            <a:avLst/>
          </a:prstGeom>
        </p:spPr>
        <p:txBody>
          <a:bodyPr/>
          <a:lstStyle/>
          <a:p>
            <a:pPr algn="ctr" defTabSz="890568">
              <a:defRPr/>
            </a:pPr>
            <a:r>
              <a:rPr lang="es-ES_tradnl" sz="2177" dirty="0" smtClean="0">
                <a:solidFill>
                  <a:srgbClr val="C00000"/>
                </a:solidFill>
                <a:latin typeface="Arial Black" pitchFamily="34" charset="0"/>
                <a:ea typeface="+mj-ea"/>
                <a:cs typeface="+mj-cs"/>
              </a:rPr>
              <a:t>CAMBIOS </a:t>
            </a:r>
            <a:r>
              <a:rPr lang="es-ES_tradnl" sz="2177" dirty="0">
                <a:solidFill>
                  <a:srgbClr val="C00000"/>
                </a:solidFill>
                <a:latin typeface="Arial Black" pitchFamily="34" charset="0"/>
                <a:ea typeface="+mj-ea"/>
                <a:cs typeface="+mj-cs"/>
              </a:rPr>
              <a:t>SIGNIFICATIVOS EN LOS TIPOS DE PAISAJE</a:t>
            </a:r>
            <a:r>
              <a:rPr lang="es-ES_tradnl" sz="1633" dirty="0">
                <a:solidFill>
                  <a:srgbClr val="C00000"/>
                </a:solidFill>
                <a:latin typeface="+mj-lt"/>
                <a:ea typeface="+mj-ea"/>
                <a:cs typeface="+mj-cs"/>
              </a:rPr>
              <a:t>.</a:t>
            </a:r>
            <a:endParaRPr lang="es-ES" sz="1633" dirty="0">
              <a:solidFill>
                <a:srgbClr val="C000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Cambios en el paisaj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683" y="620643"/>
            <a:ext cx="8640261" cy="568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5 Rectángulo"/>
          <p:cNvSpPr/>
          <p:nvPr/>
        </p:nvSpPr>
        <p:spPr>
          <a:xfrm>
            <a:off x="1361057" y="685953"/>
            <a:ext cx="2775624" cy="4441123"/>
          </a:xfrm>
          <a:prstGeom prst="rect">
            <a:avLst/>
          </a:prstGeom>
          <a:solidFill>
            <a:srgbClr val="A7FBB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51" dirty="0">
                <a:solidFill>
                  <a:srgbClr val="0000FF"/>
                </a:solidFill>
                <a:latin typeface="Arial Black" pitchFamily="34" charset="0"/>
              </a:rPr>
              <a:t>GRAVE INCREMENTO DE PRODUCCIÓN DE GRANDES INCENDIOS</a:t>
            </a:r>
          </a:p>
          <a:p>
            <a:pPr algn="ctr"/>
            <a:endParaRPr lang="es-ES" sz="145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r>
              <a:rPr lang="es-ES" sz="1451" dirty="0">
                <a:solidFill>
                  <a:srgbClr val="C00000"/>
                </a:solidFill>
                <a:latin typeface="Arial Black" pitchFamily="34" charset="0"/>
              </a:rPr>
              <a:t>CAMBIOS EN USOS AGRÍCOLAS.</a:t>
            </a:r>
          </a:p>
          <a:p>
            <a:pPr algn="ctr"/>
            <a:endParaRPr lang="es-ES" sz="1451" dirty="0">
              <a:solidFill>
                <a:srgbClr val="C00000"/>
              </a:solidFill>
              <a:latin typeface="Arial Black" pitchFamily="34" charset="0"/>
            </a:endParaRPr>
          </a:p>
          <a:p>
            <a:pPr algn="ctr"/>
            <a:r>
              <a:rPr lang="es-ES" sz="1451" dirty="0">
                <a:solidFill>
                  <a:srgbClr val="FF9900"/>
                </a:solidFill>
                <a:latin typeface="Arial Black" pitchFamily="34" charset="0"/>
              </a:rPr>
              <a:t>INCIDENCIA SOBRE EL REGADÍO.</a:t>
            </a:r>
          </a:p>
          <a:p>
            <a:pPr algn="ctr"/>
            <a:endParaRPr lang="es-ES" sz="1451" dirty="0">
              <a:solidFill>
                <a:srgbClr val="C00000"/>
              </a:solidFill>
              <a:latin typeface="Arial Black" pitchFamily="34" charset="0"/>
            </a:endParaRPr>
          </a:p>
          <a:p>
            <a:pPr algn="ctr"/>
            <a:r>
              <a:rPr lang="es-ES" sz="1451" dirty="0">
                <a:solidFill>
                  <a:srgbClr val="00B050"/>
                </a:solidFill>
                <a:latin typeface="Arial Black" pitchFamily="34" charset="0"/>
              </a:rPr>
              <a:t>ABANDONO CULTIVOS GANANCIA DE NATURALIDAD</a:t>
            </a:r>
          </a:p>
          <a:p>
            <a:pPr algn="ctr"/>
            <a:endParaRPr lang="es-ES" sz="1451" dirty="0">
              <a:solidFill>
                <a:srgbClr val="C00000"/>
              </a:solidFill>
              <a:latin typeface="Arial Black" pitchFamily="34" charset="0"/>
            </a:endParaRPr>
          </a:p>
          <a:p>
            <a:pPr algn="ctr"/>
            <a:r>
              <a:rPr lang="es-ES" sz="1451" dirty="0">
                <a:solidFill>
                  <a:srgbClr val="FF0000"/>
                </a:solidFill>
                <a:latin typeface="Arial Black" pitchFamily="34" charset="0"/>
              </a:rPr>
              <a:t>INCIDENCIA EN LA  URBANIZACIÓN EN LITORAL Y ÁREAS METROPOLITANAS</a:t>
            </a:r>
          </a:p>
        </p:txBody>
      </p:sp>
      <p:sp>
        <p:nvSpPr>
          <p:cNvPr id="8" name="2 Marcador de pie de página"/>
          <p:cNvSpPr txBox="1">
            <a:spLocks/>
          </p:cNvSpPr>
          <p:nvPr/>
        </p:nvSpPr>
        <p:spPr>
          <a:xfrm>
            <a:off x="1821712" y="6550050"/>
            <a:ext cx="6851429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9" name="Imagen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Freeform 6"/>
          <p:cNvSpPr/>
          <p:nvPr/>
        </p:nvSpPr>
        <p:spPr bwMode="auto">
          <a:xfrm>
            <a:off x="6640" y="6302264"/>
            <a:ext cx="1425211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 txBox="1">
            <a:spLocks/>
          </p:cNvSpPr>
          <p:nvPr/>
        </p:nvSpPr>
        <p:spPr bwMode="gray">
          <a:xfrm>
            <a:off x="398313" y="640689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18</a:t>
            </a:r>
            <a:endParaRPr lang="es-ES" dirty="0"/>
          </a:p>
        </p:txBody>
      </p:sp>
      <p:sp>
        <p:nvSpPr>
          <p:cNvPr id="12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576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6422554" y="0"/>
            <a:ext cx="4408389" cy="6680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177" dirty="0">
                <a:solidFill>
                  <a:srgbClr val="C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Incremento de los Riesgos asociados al calentamiento global, fundamentalmente muertos por Olas de calor.</a:t>
            </a:r>
          </a:p>
          <a:p>
            <a:pPr algn="ctr"/>
            <a:r>
              <a:rPr lang="es-ES" sz="1814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Más de 150.000 personas podrían morir anualmente en estos 28 países por olas de calor, de frío, inundaciones costeras, incendios forestales, crecidas de ríos, vientos huracanados y sequías para el año 2100. la cifra media de unos 3000 europeos que perdían la vida cada año debido a los desastres climáticos en el período de referencia (1981-2010), si no se implementan urgentes medidas de adaptación, podría aumentar hasta 32.500 muertes/año (rango de incertidumbre entre 10.700 y 59.300 muertes/año) para el período 2011-40.  </a:t>
            </a:r>
          </a:p>
          <a:p>
            <a:pPr algn="ctr"/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Increasing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risk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over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time of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weather-related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hazards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to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the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European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population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a data-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driven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prognostic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study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de G.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Forzieri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el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alt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.,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Joint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Research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Centre,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Directorate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for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Sustainable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Resources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de la UE, (www.thelancet.com/planetary-health  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Vol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   </a:t>
            </a:r>
            <a:r>
              <a:rPr lang="es-ES" sz="1451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August</a:t>
            </a:r>
            <a:r>
              <a:rPr lang="es-ES" sz="1451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2017)</a:t>
            </a:r>
            <a:endParaRPr lang="es-ES" sz="1633" b="1" dirty="0">
              <a:solidFill>
                <a:srgbClr val="C0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45" y="32847"/>
            <a:ext cx="4785813" cy="6792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" name="Imagen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Freeform 6"/>
          <p:cNvSpPr/>
          <p:nvPr/>
        </p:nvSpPr>
        <p:spPr bwMode="auto">
          <a:xfrm>
            <a:off x="6640" y="6302264"/>
            <a:ext cx="1425211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5"/>
          <p:cNvSpPr txBox="1">
            <a:spLocks/>
          </p:cNvSpPr>
          <p:nvPr/>
        </p:nvSpPr>
        <p:spPr bwMode="gray">
          <a:xfrm>
            <a:off x="398313" y="640689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19</a:t>
            </a:r>
            <a:endParaRPr lang="es-ES" dirty="0"/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40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877" y="1077818"/>
            <a:ext cx="8751625" cy="5486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 txBox="1">
            <a:spLocks/>
          </p:cNvSpPr>
          <p:nvPr/>
        </p:nvSpPr>
        <p:spPr bwMode="auto">
          <a:xfrm>
            <a:off x="190500" y="1"/>
            <a:ext cx="11831379" cy="1077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9056" tIns="44528" rIns="89056" bIns="44528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s-ES" sz="254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RETO: Presión migratoria urbana por disminución </a:t>
            </a:r>
            <a:r>
              <a:rPr lang="es-ES" sz="2540" dirty="0">
                <a:solidFill>
                  <a:srgbClr val="C00000"/>
                </a:solidFill>
                <a:latin typeface="Arial Black" panose="020B0A04020102020204" pitchFamily="34" charset="0"/>
              </a:rPr>
              <a:t>de </a:t>
            </a:r>
            <a:r>
              <a:rPr lang="es-ES" sz="254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la producción agroalimentaria y hambrunas</a:t>
            </a:r>
            <a:endParaRPr lang="es-ES" sz="254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2 Marcador de pie de página"/>
          <p:cNvSpPr txBox="1">
            <a:spLocks/>
          </p:cNvSpPr>
          <p:nvPr/>
        </p:nvSpPr>
        <p:spPr>
          <a:xfrm>
            <a:off x="1821712" y="6550050"/>
            <a:ext cx="6851429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8" name="Imagen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Freeform 6"/>
          <p:cNvSpPr/>
          <p:nvPr/>
        </p:nvSpPr>
        <p:spPr bwMode="auto">
          <a:xfrm>
            <a:off x="6640" y="6302264"/>
            <a:ext cx="1425211" cy="536838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 txBox="1">
            <a:spLocks/>
          </p:cNvSpPr>
          <p:nvPr/>
        </p:nvSpPr>
        <p:spPr bwMode="gray">
          <a:xfrm>
            <a:off x="398313" y="6406897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20</a:t>
            </a:r>
            <a:endParaRPr lang="es-ES" dirty="0"/>
          </a:p>
        </p:txBody>
      </p:sp>
      <p:sp>
        <p:nvSpPr>
          <p:cNvPr id="11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590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051280" y="1699123"/>
            <a:ext cx="8522465" cy="1209178"/>
          </a:xfrm>
        </p:spPr>
        <p:txBody>
          <a:bodyPr>
            <a:normAutofit/>
          </a:bodyPr>
          <a:lstStyle/>
          <a:p>
            <a:r>
              <a:rPr lang="es-ES" sz="3628" u="sng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TERCER RETO PARA LAS CIUDADES FUTURAS:</a:t>
            </a:r>
            <a:r>
              <a:rPr lang="es-ES" sz="3628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endParaRPr lang="es-ES" sz="3628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2 Marcador de pie de página"/>
          <p:cNvSpPr txBox="1">
            <a:spLocks/>
          </p:cNvSpPr>
          <p:nvPr/>
        </p:nvSpPr>
        <p:spPr>
          <a:xfrm>
            <a:off x="1393634" y="6550050"/>
            <a:ext cx="7279507" cy="308069"/>
          </a:xfrm>
          <a:prstGeom prst="rect">
            <a:avLst/>
          </a:prstGeom>
        </p:spPr>
        <p:txBody>
          <a:bodyPr lIns="72470" tIns="36235" rIns="72470" bIns="36235"/>
          <a:lstStyle>
            <a:defPPr>
              <a:defRPr lang="es-ES"/>
            </a:defPPr>
            <a:lvl1pPr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rgbClr val="C00000"/>
                </a:solidFill>
                <a:latin typeface="Arial" charset="0"/>
                <a:ea typeface="+mn-ea"/>
                <a:cs typeface="Arial" charset="0"/>
              </a:defRPr>
            </a:lvl1pPr>
            <a:lvl2pPr marL="490538" indent="-333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81075" indent="-66675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471613" indent="-100013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963738" indent="-134938" algn="l" defTabSz="981075" rtl="0" fontAlgn="base">
              <a:spcBef>
                <a:spcPct val="0"/>
              </a:spcBef>
              <a:spcAft>
                <a:spcPct val="0"/>
              </a:spcAft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900"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s-ES" sz="1127" b="1" i="1" dirty="0"/>
              <a:t>Antonio Serrano. </a:t>
            </a:r>
            <a:r>
              <a:rPr lang="es-ES" sz="845" b="1" i="1" dirty="0"/>
              <a:t>Presidente de FUNDICOT. 			</a:t>
            </a:r>
            <a:endParaRPr lang="es-ES" sz="1127" b="1" i="1" dirty="0"/>
          </a:p>
        </p:txBody>
      </p:sp>
      <p:pic>
        <p:nvPicPr>
          <p:cNvPr id="10" name="Imagen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4017" y="6537310"/>
            <a:ext cx="893282" cy="3017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Date Placeholder 3"/>
          <p:cNvSpPr txBox="1">
            <a:spLocks/>
          </p:cNvSpPr>
          <p:nvPr/>
        </p:nvSpPr>
        <p:spPr>
          <a:xfrm>
            <a:off x="11036983" y="6516492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Título 7"/>
          <p:cNvSpPr txBox="1">
            <a:spLocks/>
          </p:cNvSpPr>
          <p:nvPr/>
        </p:nvSpPr>
        <p:spPr>
          <a:xfrm>
            <a:off x="2051280" y="3045322"/>
            <a:ext cx="9772420" cy="173622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571500" indent="-571500">
              <a:buFont typeface="Wingdings" panose="05000000000000000000" pitchFamily="2" charset="2"/>
              <a:buChar char="Ø"/>
            </a:pPr>
            <a:r>
              <a:rPr lang="es-ES" sz="3628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PREVISIBLES NUEVAS </a:t>
            </a:r>
            <a:r>
              <a:rPr lang="es-ES" sz="3628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CRISIS ECONÓMICO-FINANCIERAS,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s-ES" sz="3628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INMIGRANTES, </a:t>
            </a:r>
          </a:p>
          <a:p>
            <a:pPr marL="571500" indent="-571500">
              <a:buFont typeface="Wingdings" panose="05000000000000000000" pitchFamily="2" charset="2"/>
              <a:buChar char="Ø"/>
            </a:pPr>
            <a:r>
              <a:rPr lang="es-ES" sz="3628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AUGE DEL DESCONTENTO SOCIAL.</a:t>
            </a:r>
            <a:endParaRPr lang="es-ES" sz="3628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00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517650" y="23418"/>
            <a:ext cx="10553700" cy="1325563"/>
          </a:xfrm>
        </p:spPr>
        <p:txBody>
          <a:bodyPr>
            <a:normAutofit/>
          </a:bodyPr>
          <a:lstStyle/>
          <a:p>
            <a:pPr algn="ctr"/>
            <a:r>
              <a:rPr lang="es-ES" sz="3600" b="1" dirty="0" smtClean="0">
                <a:solidFill>
                  <a:srgbClr val="C00000"/>
                </a:solidFill>
              </a:rPr>
              <a:t>VALORACIÓN DE LA EVOLUCIÓN GLOBAL 2000-2016</a:t>
            </a:r>
            <a:endParaRPr lang="es-ES" sz="3600" b="1" dirty="0">
              <a:solidFill>
                <a:srgbClr val="C0000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22400" y="1242302"/>
            <a:ext cx="10515600" cy="5218044"/>
          </a:xfrm>
        </p:spPr>
        <p:txBody>
          <a:bodyPr>
            <a:normAutofit lnSpcReduction="1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ES_tradnl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ES_tradnl" b="1" dirty="0" smtClean="0">
                <a:latin typeface="Arial" panose="020B0604020202020204" pitchFamily="34" charset="0"/>
                <a:cs typeface="Arial" panose="020B0604020202020204" pitchFamily="34" charset="0"/>
              </a:rPr>
              <a:t>l PROGRESO REAL EN EL CRECIMIENTO ha </a:t>
            </a:r>
            <a:r>
              <a:rPr lang="es-ES_tradnl" b="1" dirty="0">
                <a:latin typeface="Arial" panose="020B0604020202020204" pitchFamily="34" charset="0"/>
                <a:cs typeface="Arial" panose="020B0604020202020204" pitchFamily="34" charset="0"/>
              </a:rPr>
              <a:t>sido territorialmente </a:t>
            </a:r>
            <a:r>
              <a:rPr lang="es-ES_tradnl" b="1" dirty="0" smtClean="0">
                <a:latin typeface="Arial" panose="020B0604020202020204" pitchFamily="34" charset="0"/>
                <a:cs typeface="Arial" panose="020B0604020202020204" pitchFamily="34" charset="0"/>
              </a:rPr>
              <a:t>desigual. H</a:t>
            </a:r>
            <a:r>
              <a:rPr lang="es-ES_tradnl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sido sobre todo el despegue de los países BRICS -Brasil, Rusia, India, China y Suráfrica- y de los exportadores de materias primas el que </a:t>
            </a:r>
            <a:r>
              <a:rPr lang="es-ES_tradnl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 permitido avanzar en </a:t>
            </a:r>
            <a:r>
              <a:rPr lang="es-ES_tradnl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disminución de la pobreza extrema mundial.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_tradnl" b="1" dirty="0" smtClean="0">
                <a:latin typeface="Arial" panose="020B0604020202020204" pitchFamily="34" charset="0"/>
                <a:cs typeface="Arial" panose="020B0604020202020204" pitchFamily="34" charset="0"/>
              </a:rPr>
              <a:t>HA SIDO INSUFICIENTE. </a:t>
            </a:r>
            <a:r>
              <a:rPr lang="es-ES_tradnl" dirty="0" smtClean="0">
                <a:latin typeface="Arial" panose="020B0604020202020204" pitchFamily="34" charset="0"/>
                <a:cs typeface="Arial" panose="020B0604020202020204" pitchFamily="34" charset="0"/>
              </a:rPr>
              <a:t>En </a:t>
            </a: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la actualidad, todavía millones de personas siguen desamparadas, en particular los más pobres y los desfavorecidos por condiciones de sexo, edad, discapacidad, etnia o ubicación geográfica</a:t>
            </a:r>
            <a:r>
              <a:rPr lang="es-ES_tradnl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_tradnl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Tensiones migratorias, con auge de movimientos xenófobos y autoritarios.</a:t>
            </a:r>
            <a:r>
              <a:rPr lang="es-ES_tradnl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_tradnl" b="1" dirty="0" smtClean="0">
                <a:latin typeface="Arial" panose="020B0604020202020204" pitchFamily="34" charset="0"/>
                <a:cs typeface="Arial" panose="020B0604020202020204" pitchFamily="34" charset="0"/>
              </a:rPr>
              <a:t>LA GUERRA COMO MECANISMO. </a:t>
            </a:r>
            <a:r>
              <a:rPr lang="es-ES_tradnl" dirty="0" smtClean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ES_tradnl" dirty="0">
                <a:latin typeface="Arial" panose="020B0604020202020204" pitchFamily="34" charset="0"/>
                <a:cs typeface="Arial" panose="020B0604020202020204" pitchFamily="34" charset="0"/>
              </a:rPr>
              <a:t>conflictos bélicos han forzado a más de 60 millones de personas a abandonar sus hogares, cifras que no se alcanzaban desde la Segunda Guerra Mundial, cuadruplicando las cifras registradas en 2010 y </a:t>
            </a:r>
            <a:r>
              <a:rPr lang="es-ES_tradnl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generando fuertes tensiones migratorias y movimientos xenófobos y autoritarios</a:t>
            </a:r>
            <a:r>
              <a:rPr lang="es-ES_tradnl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Tendencia a la </a:t>
            </a:r>
            <a:r>
              <a:rPr lang="es-E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DESINDUSTRIALIZACIÓN EN LOS PAÍSES DESARROLLADOS</a:t>
            </a:r>
            <a:r>
              <a:rPr lang="es-ES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con 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especialización crecientemente terciaria. </a:t>
            </a:r>
            <a:r>
              <a:rPr lang="es-E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PREVALENCIA DE LA ECONOMÍA FINANCIERO-ESPECULATIVA.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BURBUJAS FINANCIERAS CON TASAS DE INTERÉS NEGATIVA.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es-E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DECLIVE TENDENCIAL DE LA TASA DE CRECIMIENTO ECONÓMICO Y ESTABILIZACIÓN DE LA PRODUCTIVIDAD. </a:t>
            </a:r>
            <a:r>
              <a:rPr lang="es-ES_tradn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_tradnl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168965" y="6353666"/>
            <a:ext cx="1480726" cy="504334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4391" y="6423270"/>
            <a:ext cx="779767" cy="365125"/>
          </a:xfrm>
        </p:spPr>
        <p:txBody>
          <a:bodyPr/>
          <a:lstStyle/>
          <a:p>
            <a:r>
              <a:rPr lang="es-ES" dirty="0" smtClean="0"/>
              <a:t>20</a:t>
            </a:r>
            <a:endParaRPr lang="es-ES" dirty="0"/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0" name="Imagen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7748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68965" y="19050"/>
            <a:ext cx="12023035" cy="774700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LAS </a:t>
            </a:r>
            <a:r>
              <a:rPr lang="es-ES" sz="2200" dirty="0">
                <a:solidFill>
                  <a:srgbClr val="C00000"/>
                </a:solidFill>
                <a:latin typeface="Arial Black" panose="020B0A04020102020204" pitchFamily="34" charset="0"/>
              </a:rPr>
              <a:t>DESIGUALDADES CRECIENTES, ENTRE PAÍSES, REGIONES O PERSONAS SON FUENTES POTENCIALES DE GRAVES TENSIONES MIGRATORIAS Y CONFLICTOS SOCIALES</a:t>
            </a:r>
            <a:r>
              <a:rPr lang="es-ES" sz="2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. </a:t>
            </a:r>
            <a:br>
              <a:rPr lang="es-ES" sz="22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es-ES" sz="2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EXPANSIÓN DE SENTIMIENTOS “ANTI-ESTABLISHMENT” Y AUTORITARIOS.</a:t>
            </a:r>
            <a:endParaRPr lang="es-ES" sz="22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11045717" y="6466069"/>
            <a:ext cx="1146283" cy="370396"/>
          </a:xfrm>
        </p:spPr>
        <p:txBody>
          <a:bodyPr/>
          <a:lstStyle/>
          <a:p>
            <a:fld id="{66D5A775-FBCB-42DC-8796-8606383F4178}" type="datetimeFigureOut">
              <a:rPr lang="es-ES" sz="1100" b="1" smtClean="0">
                <a:solidFill>
                  <a:prstClr val="black"/>
                </a:solidFill>
              </a:rPr>
              <a:pPr/>
              <a:t>19/11/2017</a:t>
            </a:fld>
            <a:endParaRPr lang="es-ES" sz="1100" b="1" dirty="0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89879" y="6478608"/>
            <a:ext cx="7619999" cy="365125"/>
          </a:xfrm>
        </p:spPr>
        <p:txBody>
          <a:bodyPr/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168965" y="6370794"/>
            <a:ext cx="1744652" cy="487206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9" name="Imagen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Freeform 6"/>
          <p:cNvSpPr/>
          <p:nvPr/>
        </p:nvSpPr>
        <p:spPr bwMode="auto">
          <a:xfrm>
            <a:off x="168965" y="6370794"/>
            <a:ext cx="1744652" cy="487206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2115" y="6471340"/>
            <a:ext cx="779767" cy="365125"/>
          </a:xfrm>
        </p:spPr>
        <p:txBody>
          <a:bodyPr/>
          <a:lstStyle/>
          <a:p>
            <a:r>
              <a:rPr lang="es-ES" dirty="0" smtClean="0"/>
              <a:t>21</a:t>
            </a:r>
            <a:endParaRPr lang="es-ES" dirty="0"/>
          </a:p>
        </p:txBody>
      </p:sp>
      <p:sp>
        <p:nvSpPr>
          <p:cNvPr id="12" name="Slide Number Placeholder 5"/>
          <p:cNvSpPr txBox="1">
            <a:spLocks/>
          </p:cNvSpPr>
          <p:nvPr/>
        </p:nvSpPr>
        <p:spPr bwMode="gray">
          <a:xfrm>
            <a:off x="482116" y="628614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" dirty="0"/>
          </a:p>
        </p:txBody>
      </p:sp>
      <p:sp>
        <p:nvSpPr>
          <p:cNvPr id="13" name="Marcador de contenido 4"/>
          <p:cNvSpPr>
            <a:spLocks noGrp="1"/>
          </p:cNvSpPr>
          <p:nvPr>
            <p:ph sz="half" idx="1"/>
          </p:nvPr>
        </p:nvSpPr>
        <p:spPr>
          <a:xfrm>
            <a:off x="5727700" y="1443553"/>
            <a:ext cx="6464300" cy="2724745"/>
          </a:xfrm>
        </p:spPr>
        <p:txBody>
          <a:bodyPr>
            <a:noAutofit/>
          </a:bodyPr>
          <a:lstStyle/>
          <a:p>
            <a:r>
              <a:rPr lang="es-ES" sz="1400" b="1" dirty="0"/>
              <a:t>Deterioro de las condiciones de trabajo en los países desarrollados con la minimización del poder de los sindicatos.</a:t>
            </a:r>
          </a:p>
          <a:p>
            <a:r>
              <a:rPr lang="es-ES" sz="1400" b="1" dirty="0"/>
              <a:t>Fuerte incremento de las desigualdades económicas en patrimonio y rentas</a:t>
            </a:r>
            <a:r>
              <a:rPr lang="es-ES" sz="1400" b="1" dirty="0" smtClean="0"/>
              <a:t>. </a:t>
            </a:r>
            <a:r>
              <a:rPr lang="es-ES" sz="1400" b="1" dirty="0"/>
              <a:t>Un 1% de la población mundial posee el mismo patrimonio que el 99% restante (</a:t>
            </a:r>
            <a:r>
              <a:rPr lang="es-ES" sz="1400" b="1" dirty="0" err="1"/>
              <a:t>Credit</a:t>
            </a:r>
            <a:r>
              <a:rPr lang="es-ES" sz="1400" b="1" dirty="0"/>
              <a:t> </a:t>
            </a:r>
            <a:r>
              <a:rPr lang="es-ES" sz="1400" b="1" dirty="0" err="1"/>
              <a:t>Suisse</a:t>
            </a:r>
            <a:r>
              <a:rPr lang="es-ES" sz="1400" b="1" dirty="0"/>
              <a:t>. 2015). </a:t>
            </a:r>
          </a:p>
          <a:p>
            <a:r>
              <a:rPr lang="es-ES" sz="1400" b="1" dirty="0"/>
              <a:t>Fuerte disminución de los servicios públicos para el </a:t>
            </a:r>
            <a:r>
              <a:rPr lang="es-ES" sz="1400" b="1" dirty="0" smtClean="0"/>
              <a:t>bienestar.</a:t>
            </a:r>
          </a:p>
          <a:p>
            <a:endParaRPr lang="es-ES" sz="1400" b="1" dirty="0"/>
          </a:p>
          <a:p>
            <a:endParaRPr lang="es-ES" sz="1400" b="1" dirty="0" smtClean="0"/>
          </a:p>
          <a:p>
            <a:endParaRPr lang="es-ES" sz="1400" b="1" dirty="0"/>
          </a:p>
          <a:p>
            <a:endParaRPr lang="es-ES" sz="1400" b="1" dirty="0" smtClean="0"/>
          </a:p>
          <a:p>
            <a:endParaRPr lang="es-ES" sz="1400" b="1" dirty="0"/>
          </a:p>
          <a:p>
            <a:r>
              <a:rPr lang="es-ES" sz="1400" b="1" dirty="0"/>
              <a:t>Reducción ingresos fiscales, evasión fiscal, paraísos fiscales.</a:t>
            </a:r>
          </a:p>
          <a:p>
            <a:r>
              <a:rPr lang="es-ES" sz="1400" b="1" dirty="0"/>
              <a:t>Crecimiento persistente de la deuda global en los principales Estados</a:t>
            </a:r>
            <a:r>
              <a:rPr lang="es-ES" sz="1400" b="1" dirty="0" smtClean="0"/>
              <a:t>.</a:t>
            </a:r>
          </a:p>
          <a:p>
            <a:endParaRPr lang="es-ES" sz="1400" b="1" dirty="0"/>
          </a:p>
          <a:p>
            <a:endParaRPr lang="es-ES" sz="1400" b="1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39888"/>
            <a:ext cx="10486029" cy="4730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99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https://cdn2-img.pressreader.com/pressdisplay/docserver/getimage.aspx?regionguid=4678963c-1393-4edf-8760-2899e9f81d35&amp;scale=137&amp;file=23172017092600000000001001&amp;regionKey=qtFEht9JvGnx6h1HFdltiw%3d%3d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82" t="32867"/>
          <a:stretch/>
        </p:blipFill>
        <p:spPr bwMode="auto">
          <a:xfrm>
            <a:off x="1578365" y="1117599"/>
            <a:ext cx="6654800" cy="536729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68966" y="128810"/>
            <a:ext cx="11965884" cy="734790"/>
          </a:xfrm>
        </p:spPr>
        <p:txBody>
          <a:bodyPr>
            <a:noAutofit/>
          </a:bodyPr>
          <a:lstStyle/>
          <a:p>
            <a:pPr algn="ctr"/>
            <a:r>
              <a:rPr lang="es-ES" sz="3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Una Estructura </a:t>
            </a:r>
            <a:r>
              <a:rPr lang="es-ES" sz="3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del sistema </a:t>
            </a:r>
            <a:r>
              <a:rPr lang="es-ES" sz="3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financiero crecientemente descontrolada.</a:t>
            </a:r>
            <a:r>
              <a:rPr lang="es-ES" sz="3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es-ES" sz="32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endParaRPr lang="es-ES" sz="28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7423150" y="5530850"/>
            <a:ext cx="2520950" cy="9588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kern="100" dirty="0">
                <a:solidFill>
                  <a:srgbClr val="333333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Fuente: Asociación Española de Banca / Banco Central Europeo</a:t>
            </a:r>
            <a:r>
              <a:rPr lang="es-ES" sz="1400" b="1" kern="100" dirty="0" smtClean="0">
                <a:solidFill>
                  <a:srgbClr val="333333"/>
                </a:solidFill>
                <a:latin typeface="Verdana" panose="020B060403050404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ES" sz="1400" dirty="0"/>
          </a:p>
        </p:txBody>
      </p:sp>
      <p:sp>
        <p:nvSpPr>
          <p:cNvPr id="6" name="Rectángulo 5"/>
          <p:cNvSpPr/>
          <p:nvPr/>
        </p:nvSpPr>
        <p:spPr>
          <a:xfrm>
            <a:off x="8509000" y="1717231"/>
            <a:ext cx="3625850" cy="34721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b="1" dirty="0">
                <a:solidFill>
                  <a:schemeClr val="tx1"/>
                </a:solidFill>
                <a:latin typeface="Arial Black" panose="020B0A04020102020204" pitchFamily="34" charset="0"/>
              </a:rPr>
              <a:t>El peligro de la banca en la sombra y de las redes privadas financieras por las que discurre más de dos terceras partes de las transacciones </a:t>
            </a:r>
            <a:r>
              <a:rPr lang="es-ES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globales en infraestructuras de redes privadas inaccesibles.</a:t>
            </a:r>
            <a:endParaRPr lang="es-ES" dirty="0"/>
          </a:p>
        </p:txBody>
      </p:sp>
      <p:sp>
        <p:nvSpPr>
          <p:cNvPr id="7" name="Freeform 6"/>
          <p:cNvSpPr/>
          <p:nvPr/>
        </p:nvSpPr>
        <p:spPr bwMode="auto">
          <a:xfrm>
            <a:off x="168965" y="6353666"/>
            <a:ext cx="1480726" cy="504334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24391" y="6423270"/>
            <a:ext cx="779767" cy="365125"/>
          </a:xfrm>
        </p:spPr>
        <p:txBody>
          <a:bodyPr/>
          <a:lstStyle/>
          <a:p>
            <a:r>
              <a:rPr lang="es-ES" dirty="0" smtClean="0"/>
              <a:t>22</a:t>
            </a:r>
            <a:endParaRPr lang="es-ES" dirty="0"/>
          </a:p>
        </p:txBody>
      </p:sp>
      <p:sp>
        <p:nvSpPr>
          <p:cNvPr id="9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1" name="Imagen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Elipse 2"/>
          <p:cNvSpPr/>
          <p:nvPr/>
        </p:nvSpPr>
        <p:spPr>
          <a:xfrm>
            <a:off x="5933897" y="3435350"/>
            <a:ext cx="2146300" cy="971550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570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32194" y="48989"/>
            <a:ext cx="11759805" cy="586012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RETOS DERIVADOS </a:t>
            </a:r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DE </a:t>
            </a:r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LA REVOLUCIÓN </a:t>
            </a:r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CIENTÍFICO-TÉCNICA</a:t>
            </a:r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:</a:t>
            </a:r>
            <a:endParaRPr lang="es-ES" sz="16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168965" y="6280871"/>
            <a:ext cx="1443935" cy="57712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2194" y="6374894"/>
            <a:ext cx="779767" cy="365125"/>
          </a:xfrm>
        </p:spPr>
        <p:txBody>
          <a:bodyPr/>
          <a:lstStyle/>
          <a:p>
            <a:r>
              <a:rPr lang="es-ES" dirty="0" smtClean="0"/>
              <a:t>23</a:t>
            </a:r>
            <a:endParaRPr lang="es-ES" dirty="0"/>
          </a:p>
        </p:txBody>
      </p:sp>
      <p:sp>
        <p:nvSpPr>
          <p:cNvPr id="10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1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2" name="Imagen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Marcador de contenido 2"/>
          <p:cNvSpPr txBox="1">
            <a:spLocks/>
          </p:cNvSpPr>
          <p:nvPr/>
        </p:nvSpPr>
        <p:spPr>
          <a:xfrm>
            <a:off x="965089" y="672657"/>
            <a:ext cx="11150710" cy="5304414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200" dirty="0" smtClean="0">
                <a:latin typeface="Arial Black" panose="020B0A04020102020204" pitchFamily="34" charset="0"/>
              </a:rPr>
              <a:t>La </a:t>
            </a:r>
            <a:r>
              <a:rPr lang="es-ES" sz="2200" dirty="0">
                <a:latin typeface="Arial Black" panose="020B0A04020102020204" pitchFamily="34" charset="0"/>
              </a:rPr>
              <a:t>R</a:t>
            </a:r>
            <a:r>
              <a:rPr lang="es-ES" sz="2200" dirty="0" smtClean="0">
                <a:latin typeface="Arial Black" panose="020B0A04020102020204" pitchFamily="34" charset="0"/>
              </a:rPr>
              <a:t>evolución </a:t>
            </a:r>
            <a:r>
              <a:rPr lang="es-ES" sz="2200" dirty="0" smtClean="0">
                <a:latin typeface="Arial Black" panose="020B0A04020102020204" pitchFamily="34" charset="0"/>
              </a:rPr>
              <a:t>CIENTÍFICO-TÉCNICA está transformando las sociedades, las economías, y las formas de hacer negocios. </a:t>
            </a:r>
          </a:p>
          <a:p>
            <a:r>
              <a:rPr lang="es-ES" sz="2200" dirty="0" smtClean="0">
                <a:latin typeface="Arial Black" panose="020B0A04020102020204" pitchFamily="34" charset="0"/>
              </a:rPr>
              <a:t>Para autores como </a:t>
            </a:r>
            <a:r>
              <a:rPr lang="es-ES" sz="2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RIFKIN</a:t>
            </a:r>
            <a:r>
              <a:rPr lang="es-ES" sz="2200" dirty="0" smtClean="0">
                <a:latin typeface="Arial Black" panose="020B0A04020102020204" pitchFamily="34" charset="0"/>
              </a:rPr>
              <a:t> ello dará lugar a un nuevo sistema económico socialmente positivo: </a:t>
            </a:r>
            <a:r>
              <a:rPr lang="es-ES" sz="2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“el procomún colaborativo” </a:t>
            </a:r>
            <a:r>
              <a:rPr lang="es-ES" sz="2200" dirty="0" smtClean="0">
                <a:latin typeface="Arial Black" panose="020B0A04020102020204" pitchFamily="34" charset="0"/>
              </a:rPr>
              <a:t>que </a:t>
            </a:r>
            <a:r>
              <a:rPr lang="es-ES" sz="2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“democratizará la economía mundial, reducirá las diferencias en los ingresos y creará una sociedad ecológicamente sostenible”. </a:t>
            </a:r>
            <a:r>
              <a:rPr lang="es-ES" sz="2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La vía es el incremento de productividad que lleva a costes marginales de producción casi </a:t>
            </a:r>
            <a:r>
              <a:rPr lang="es-ES" sz="2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nulos, QUE SERÁN APROVECHADOS POR TODOS LOS CIUDADANOS. </a:t>
            </a:r>
            <a:endParaRPr lang="es-ES" sz="2200" dirty="0" smtClean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r>
              <a:rPr lang="es-ES" sz="2200" dirty="0" smtClean="0">
                <a:latin typeface="Arial Black" panose="020B0A04020102020204" pitchFamily="34" charset="0"/>
              </a:rPr>
              <a:t>Para </a:t>
            </a:r>
            <a:r>
              <a:rPr lang="es-ES" sz="2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DAVOS 2017</a:t>
            </a:r>
            <a:r>
              <a:rPr lang="es-ES" sz="2200" dirty="0" smtClean="0">
                <a:latin typeface="Arial Black" panose="020B0A04020102020204" pitchFamily="34" charset="0"/>
              </a:rPr>
              <a:t>, aunque la innovación ha creado históricamente nuevos tipos de trabajos que sustituían a los obsoletos, </a:t>
            </a:r>
            <a:r>
              <a:rPr lang="es-ES" sz="2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este proceso creativo puede estar disminuyendo en la actualidad, colaborando con la pérdida de cohesión social y de la legitimidad de los políticos ante la fuerte incidencia disruptiva del cambio tecnológico que se está produciendo. </a:t>
            </a:r>
            <a:r>
              <a:rPr lang="es-ES" sz="22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Se opta por la “renta mínima universal” como paliativo de conflictos sociales.</a:t>
            </a:r>
          </a:p>
        </p:txBody>
      </p:sp>
    </p:spTree>
    <p:extLst>
      <p:ext uri="{BB962C8B-B14F-4D97-AF65-F5344CB8AC3E}">
        <p14:creationId xmlns:p14="http://schemas.microsoft.com/office/powerpoint/2010/main" val="851365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1290" y="33769"/>
            <a:ext cx="11150709" cy="564078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7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TECNOLOGÍAS </a:t>
            </a:r>
            <a:r>
              <a:rPr lang="es-ES" sz="27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EMERGENTES CON INCIDENCIA </a:t>
            </a:r>
            <a:r>
              <a:rPr lang="es-ES" sz="27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MÁS SIGNIFICATIVA EN </a:t>
            </a:r>
            <a:r>
              <a:rPr lang="es-ES" sz="27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EL CAMPO DEL </a:t>
            </a:r>
            <a:r>
              <a:rPr lang="es-ES" sz="27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TRANSPORTE </a:t>
            </a:r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endParaRPr lang="es-ES" sz="16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168965" y="6280871"/>
            <a:ext cx="1443935" cy="57712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2194" y="6374894"/>
            <a:ext cx="779767" cy="365125"/>
          </a:xfrm>
        </p:spPr>
        <p:txBody>
          <a:bodyPr/>
          <a:lstStyle/>
          <a:p>
            <a:r>
              <a:rPr lang="es-ES" dirty="0" smtClean="0"/>
              <a:t>24</a:t>
            </a:r>
            <a:endParaRPr lang="es-ES" dirty="0"/>
          </a:p>
        </p:txBody>
      </p:sp>
      <p:sp>
        <p:nvSpPr>
          <p:cNvPr id="10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1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2" name="Imagen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Marcador de contenido 2"/>
          <p:cNvSpPr txBox="1">
            <a:spLocks/>
          </p:cNvSpPr>
          <p:nvPr/>
        </p:nvSpPr>
        <p:spPr>
          <a:xfrm>
            <a:off x="1211960" y="1016000"/>
            <a:ext cx="10980039" cy="5264871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+mj-lt"/>
              <a:buAutoNum type="arabicParenR"/>
            </a:pPr>
            <a:r>
              <a:rPr lang="es-ES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Inteligencia artificial y robótica. </a:t>
            </a:r>
            <a:r>
              <a:rPr lang="es-ES" dirty="0" smtClean="0">
                <a:latin typeface="Arial Black" panose="020B0A04020102020204" pitchFamily="34" charset="0"/>
              </a:rPr>
              <a:t>Pueden sustituir a los seres humanos en tareas asociadas al conocimiento, la multitarea y las habilidades motoras finas.</a:t>
            </a:r>
          </a:p>
          <a:p>
            <a:pPr>
              <a:buFont typeface="+mj-lt"/>
              <a:buAutoNum type="arabicParenR"/>
            </a:pPr>
            <a:r>
              <a:rPr lang="es-ES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Producción, almacenamiento y transmisión energética. </a:t>
            </a:r>
            <a:r>
              <a:rPr lang="es-ES" dirty="0" smtClean="0">
                <a:latin typeface="Arial Black" panose="020B0A04020102020204" pitchFamily="34" charset="0"/>
              </a:rPr>
              <a:t>Baterías avanzadas y pilas de combustible.</a:t>
            </a:r>
          </a:p>
          <a:p>
            <a:pPr>
              <a:buFont typeface="+mj-lt"/>
              <a:buAutoNum type="arabicParenR"/>
            </a:pPr>
            <a:r>
              <a:rPr lang="es-ES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Desarrollos criptográficos para seguridad informática.</a:t>
            </a:r>
            <a:r>
              <a:rPr lang="es-ES" dirty="0" smtClean="0">
                <a:latin typeface="Arial Black" panose="020B0A04020102020204" pitchFamily="34" charset="0"/>
              </a:rPr>
              <a:t> Posibilitan una interconexión global segura.</a:t>
            </a:r>
          </a:p>
          <a:p>
            <a:pPr>
              <a:buFont typeface="+mj-lt"/>
              <a:buAutoNum type="arabicParenR"/>
            </a:pPr>
            <a:r>
              <a:rPr lang="es-ES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Sensores recopiladores de información para los Big Data y para el Internet de las Cosas (</a:t>
            </a:r>
            <a:r>
              <a:rPr lang="es-ES" dirty="0" err="1" smtClean="0">
                <a:solidFill>
                  <a:schemeClr val="accent1"/>
                </a:solidFill>
                <a:latin typeface="Arial Black" panose="020B0A04020102020204" pitchFamily="34" charset="0"/>
              </a:rPr>
              <a:t>IdC</a:t>
            </a:r>
            <a:r>
              <a:rPr lang="es-ES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). </a:t>
            </a:r>
            <a:r>
              <a:rPr lang="es-ES" dirty="0" smtClean="0">
                <a:latin typeface="Arial Black" panose="020B0A04020102020204" pitchFamily="34" charset="0"/>
              </a:rPr>
              <a:t>Conectan y gestionan productos físicos, sistemas logísticos, etc., enviando y recibiendo datos sobre redes de infraestructuras digitales generalizadas.</a:t>
            </a:r>
          </a:p>
          <a:p>
            <a:pPr>
              <a:buFont typeface="+mj-lt"/>
              <a:buAutoNum type="arabicParenR"/>
            </a:pPr>
            <a:r>
              <a:rPr lang="es-ES" dirty="0" err="1" smtClean="0">
                <a:solidFill>
                  <a:schemeClr val="accent1"/>
                </a:solidFill>
                <a:latin typeface="Arial Black" panose="020B0A04020102020204" pitchFamily="34" charset="0"/>
              </a:rPr>
              <a:t>Neurotecnologías</a:t>
            </a:r>
            <a:r>
              <a:rPr lang="es-ES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.</a:t>
            </a:r>
            <a:r>
              <a:rPr lang="es-ES" dirty="0" smtClean="0">
                <a:latin typeface="Arial Black" panose="020B0A04020102020204" pitchFamily="34" charset="0"/>
              </a:rPr>
              <a:t> Conocimiento y control de la funcionalidad y procesamiento de las dimensiones del cerebro humano, permitiendo usar la </a:t>
            </a:r>
            <a:r>
              <a:rPr lang="es-ES" dirty="0" err="1" smtClean="0">
                <a:latin typeface="Arial Black" panose="020B0A04020102020204" pitchFamily="34" charset="0"/>
              </a:rPr>
              <a:t>neuroimagen</a:t>
            </a:r>
            <a:r>
              <a:rPr lang="es-ES" dirty="0" smtClean="0">
                <a:latin typeface="Arial Black" panose="020B0A04020102020204" pitchFamily="34" charset="0"/>
              </a:rPr>
              <a:t>, las interfaces </a:t>
            </a:r>
            <a:r>
              <a:rPr lang="es-ES" dirty="0" err="1" smtClean="0">
                <a:latin typeface="Arial Black" panose="020B0A04020102020204" pitchFamily="34" charset="0"/>
              </a:rPr>
              <a:t>bioelectrónicas</a:t>
            </a:r>
            <a:r>
              <a:rPr lang="es-ES" dirty="0" smtClean="0">
                <a:latin typeface="Arial Black" panose="020B0A04020102020204" pitchFamily="34" charset="0"/>
              </a:rPr>
              <a:t>, las interfaces máquina-cerebro ...</a:t>
            </a:r>
          </a:p>
          <a:p>
            <a:pPr>
              <a:buFont typeface="+mj-lt"/>
              <a:buAutoNum type="arabicParenR"/>
            </a:pPr>
            <a:r>
              <a:rPr lang="es-ES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Nuevas tecnologías computacionales.</a:t>
            </a:r>
            <a:r>
              <a:rPr lang="es-ES" dirty="0" smtClean="0">
                <a:latin typeface="Arial Black" panose="020B0A04020102020204" pitchFamily="34" charset="0"/>
              </a:rPr>
              <a:t> Innovaciones para procesar o almacenar información digital.</a:t>
            </a:r>
          </a:p>
          <a:p>
            <a:pPr>
              <a:buFont typeface="+mj-lt"/>
              <a:buAutoNum type="arabicParenR"/>
            </a:pPr>
            <a:r>
              <a:rPr lang="es-ES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Tecnologías espaciales.</a:t>
            </a:r>
            <a:r>
              <a:rPr lang="es-ES" dirty="0" smtClean="0">
                <a:latin typeface="Arial Black" panose="020B0A04020102020204" pitchFamily="34" charset="0"/>
              </a:rPr>
              <a:t> Tecnologías ópticas y de imágenes, desarrollo de sensores, tecnología láser y de comunicaciones, desarrollos de hábitat, etc.</a:t>
            </a:r>
          </a:p>
          <a:p>
            <a:pPr>
              <a:buFont typeface="+mj-lt"/>
              <a:buAutoNum type="arabicParenR"/>
            </a:pPr>
            <a:r>
              <a:rPr lang="es-ES" dirty="0" smtClean="0">
                <a:solidFill>
                  <a:schemeClr val="accent1"/>
                </a:solidFill>
                <a:latin typeface="Arial Black" panose="020B0A04020102020204" pitchFamily="34" charset="0"/>
              </a:rPr>
              <a:t>Realidad Virtual y Aumentada.</a:t>
            </a:r>
            <a:r>
              <a:rPr lang="es-ES" dirty="0" smtClean="0">
                <a:latin typeface="Arial Black" panose="020B0A04020102020204" pitchFamily="34" charset="0"/>
              </a:rPr>
              <a:t> Basadas en el desarrollo de sofisticados entornos virtuales captables a través de pantallas “</a:t>
            </a:r>
            <a:r>
              <a:rPr lang="es-ES" dirty="0" err="1" smtClean="0">
                <a:latin typeface="Arial Black" panose="020B0A04020102020204" pitchFamily="34" charset="0"/>
              </a:rPr>
              <a:t>heads</a:t>
            </a:r>
            <a:r>
              <a:rPr lang="es-ES" dirty="0" smtClean="0">
                <a:latin typeface="Arial Black" panose="020B0A04020102020204" pitchFamily="34" charset="0"/>
              </a:rPr>
              <a:t>-up” y de lecturas holográficas que permiten combinar digital y físicamente entornos y mundos e interfaces virtuales completos.</a:t>
            </a:r>
          </a:p>
          <a:p>
            <a:pPr>
              <a:buFont typeface="+mj-lt"/>
              <a:buAutoNum type="arabicParenR"/>
            </a:pPr>
            <a:r>
              <a:rPr lang="es-ES" dirty="0">
                <a:solidFill>
                  <a:schemeClr val="accent1"/>
                </a:solidFill>
                <a:latin typeface="Arial Black" panose="020B0A04020102020204" pitchFamily="34" charset="0"/>
              </a:rPr>
              <a:t>Impresoras 3D. </a:t>
            </a:r>
            <a:r>
              <a:rPr lang="es-ES" dirty="0">
                <a:latin typeface="Arial Black" panose="020B0A04020102020204" pitchFamily="34" charset="0"/>
              </a:rPr>
              <a:t>Posibilitan aplicaciones de fabricación de </a:t>
            </a:r>
            <a:r>
              <a:rPr lang="es-ES" dirty="0" smtClean="0">
                <a:latin typeface="Arial Black" panose="020B0A04020102020204" pitchFamily="34" charset="0"/>
              </a:rPr>
              <a:t>productos.</a:t>
            </a:r>
            <a:endParaRPr lang="es-ES" dirty="0">
              <a:latin typeface="Arial Black" panose="020B0A04020102020204" pitchFamily="34" charset="0"/>
            </a:endParaRPr>
          </a:p>
          <a:p>
            <a:pPr>
              <a:buFont typeface="+mj-lt"/>
              <a:buAutoNum type="arabicParenR"/>
            </a:pPr>
            <a:r>
              <a:rPr lang="es-ES" dirty="0" err="1">
                <a:solidFill>
                  <a:schemeClr val="accent1"/>
                </a:solidFill>
                <a:latin typeface="Arial Black" panose="020B0A04020102020204" pitchFamily="34" charset="0"/>
              </a:rPr>
              <a:t>Nanomateriales</a:t>
            </a:r>
            <a:r>
              <a:rPr lang="es-ES" dirty="0">
                <a:solidFill>
                  <a:schemeClr val="accent1"/>
                </a:solidFill>
                <a:latin typeface="Arial Black" panose="020B0A04020102020204" pitchFamily="34" charset="0"/>
              </a:rPr>
              <a:t> y materiales avanzados.</a:t>
            </a:r>
            <a:r>
              <a:rPr lang="es-ES" dirty="0">
                <a:latin typeface="Arial Black" panose="020B0A04020102020204" pitchFamily="34" charset="0"/>
              </a:rPr>
              <a:t> Creación de nuevos materiales -materiales inteligentes, materiales 2D, etc.- con avances en sus propiedades termoeléctricas, mecánicas, magnéticas, etc</a:t>
            </a:r>
            <a:r>
              <a:rPr lang="es-ES" dirty="0" smtClean="0">
                <a:latin typeface="Arial Black" panose="020B0A04020102020204" pitchFamily="34" charset="0"/>
              </a:rPr>
              <a:t>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3229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981430" y="2645273"/>
            <a:ext cx="8522465" cy="1143240"/>
          </a:xfrm>
        </p:spPr>
        <p:txBody>
          <a:bodyPr>
            <a:normAutofit fontScale="90000"/>
          </a:bodyPr>
          <a:lstStyle/>
          <a:p>
            <a:r>
              <a:rPr lang="es-ES" sz="3628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PROGRAMAS Y RESPUESTAS GLOBALES A LOS ESCENARIOS NEGATIVOS DEL CAMBIO GLOBAL.</a:t>
            </a:r>
            <a:endParaRPr lang="es-ES" sz="3628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1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2" name="Imagen 1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653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9842" name="Rectangle 2"/>
          <p:cNvSpPr>
            <a:spLocks noGrp="1" noChangeArrowheads="1"/>
          </p:cNvSpPr>
          <p:nvPr>
            <p:ph type="title"/>
          </p:nvPr>
        </p:nvSpPr>
        <p:spPr>
          <a:xfrm>
            <a:off x="225056" y="0"/>
            <a:ext cx="11966944" cy="476250"/>
          </a:xfrm>
        </p:spPr>
        <p:txBody>
          <a:bodyPr>
            <a:normAutofit/>
          </a:bodyPr>
          <a:lstStyle/>
          <a:p>
            <a:pPr algn="ctr"/>
            <a:r>
              <a:rPr lang="es-ES" altLang="es-ES" sz="2200" dirty="0">
                <a:solidFill>
                  <a:srgbClr val="C00000"/>
                </a:solidFill>
                <a:latin typeface="Arial Black" panose="020B0A04020102020204" pitchFamily="34" charset="0"/>
              </a:rPr>
              <a:t>ESCENARIOS PARA LA SOSTENIBILIDAD 2050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0879" y="3340100"/>
            <a:ext cx="5235571" cy="3380167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07" b="13739"/>
          <a:stretch>
            <a:fillRect/>
          </a:stretch>
        </p:blipFill>
        <p:spPr bwMode="auto">
          <a:xfrm>
            <a:off x="225056" y="443896"/>
            <a:ext cx="7191744" cy="583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416801" y="497267"/>
            <a:ext cx="4775200" cy="1679881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s-ES" altLang="es-ES" sz="1600" dirty="0">
                <a:latin typeface="Arial Black" panose="020B0A04020102020204" pitchFamily="34" charset="0"/>
              </a:rPr>
              <a:t>DISMINUIR LAS EMISIONES PARA EL </a:t>
            </a:r>
            <a:endParaRPr lang="es-ES" altLang="es-ES" sz="1600" dirty="0" smtClean="0">
              <a:latin typeface="Arial Black" panose="020B0A04020102020204" pitchFamily="34" charset="0"/>
            </a:endParaRPr>
          </a:p>
          <a:p>
            <a:pPr algn="ctr"/>
            <a:r>
              <a:rPr lang="es-ES" altLang="es-ES" sz="1600" dirty="0" smtClean="0">
                <a:latin typeface="Arial Black" panose="020B0A04020102020204" pitchFamily="34" charset="0"/>
              </a:rPr>
              <a:t>2050 </a:t>
            </a:r>
            <a:r>
              <a:rPr lang="es-ES" altLang="es-ES" sz="1600" dirty="0">
                <a:latin typeface="Arial Black" panose="020B0A04020102020204" pitchFamily="34" charset="0"/>
              </a:rPr>
              <a:t>UN 50</a:t>
            </a:r>
            <a:r>
              <a:rPr lang="es-ES" altLang="es-ES" sz="1600" dirty="0" smtClean="0">
                <a:latin typeface="Arial Black" panose="020B0A04020102020204" pitchFamily="34" charset="0"/>
              </a:rPr>
              <a:t>% SOBRE </a:t>
            </a:r>
            <a:r>
              <a:rPr lang="es-ES" altLang="es-ES" sz="1600" dirty="0">
                <a:latin typeface="Arial Black" panose="020B0A04020102020204" pitchFamily="34" charset="0"/>
              </a:rPr>
              <a:t>LAS DE 1990, </a:t>
            </a:r>
            <a:endParaRPr lang="es-ES" altLang="es-ES" sz="1600" dirty="0" smtClean="0">
              <a:latin typeface="Arial Black" panose="020B0A04020102020204" pitchFamily="34" charset="0"/>
            </a:endParaRPr>
          </a:p>
          <a:p>
            <a:pPr algn="ctr"/>
            <a:r>
              <a:rPr lang="es-ES" altLang="es-ES" sz="1600" dirty="0" smtClean="0">
                <a:latin typeface="Arial Black" panose="020B0A04020102020204" pitchFamily="34" charset="0"/>
              </a:rPr>
              <a:t>CON </a:t>
            </a:r>
            <a:r>
              <a:rPr lang="es-ES" altLang="es-ES" sz="1600" dirty="0">
                <a:latin typeface="Arial Black" panose="020B0A04020102020204" pitchFamily="34" charset="0"/>
              </a:rPr>
              <a:t>UNA </a:t>
            </a:r>
            <a:r>
              <a:rPr lang="es-ES" altLang="es-ES" sz="1600" dirty="0" smtClean="0">
                <a:latin typeface="Arial Black" panose="020B0A04020102020204" pitchFamily="34" charset="0"/>
              </a:rPr>
              <a:t>ESTABILIZACIÓN DE </a:t>
            </a:r>
            <a:r>
              <a:rPr lang="es-ES" altLang="es-ES" sz="1600" dirty="0">
                <a:latin typeface="Arial Black" panose="020B0A04020102020204" pitchFamily="34" charset="0"/>
              </a:rPr>
              <a:t>LA </a:t>
            </a:r>
            <a:endParaRPr lang="es-ES" altLang="es-ES" sz="1600" dirty="0" smtClean="0">
              <a:latin typeface="Arial Black" panose="020B0A04020102020204" pitchFamily="34" charset="0"/>
            </a:endParaRPr>
          </a:p>
          <a:p>
            <a:pPr algn="ctr"/>
            <a:r>
              <a:rPr lang="es-ES" altLang="es-ES" sz="1600" dirty="0" smtClean="0">
                <a:latin typeface="Arial Black" panose="020B0A04020102020204" pitchFamily="34" charset="0"/>
              </a:rPr>
              <a:t>CONCENTRACIÓN </a:t>
            </a:r>
            <a:r>
              <a:rPr lang="es-ES" altLang="es-ES" sz="1600" dirty="0">
                <a:latin typeface="Arial Black" panose="020B0A04020102020204" pitchFamily="34" charset="0"/>
              </a:rPr>
              <a:t>DE </a:t>
            </a:r>
            <a:r>
              <a:rPr lang="es-ES" altLang="es-ES" sz="1600" dirty="0" smtClean="0">
                <a:latin typeface="Arial Black" panose="020B0A04020102020204" pitchFamily="34" charset="0"/>
              </a:rPr>
              <a:t>CO</a:t>
            </a:r>
            <a:r>
              <a:rPr lang="es-ES" altLang="es-ES" sz="1600" baseline="-25000" dirty="0" smtClean="0">
                <a:latin typeface="Arial Black" panose="020B0A04020102020204" pitchFamily="34" charset="0"/>
              </a:rPr>
              <a:t>2equiv</a:t>
            </a:r>
            <a:r>
              <a:rPr lang="es-ES" altLang="es-ES" sz="1600" dirty="0" smtClean="0">
                <a:latin typeface="Arial Black" panose="020B0A04020102020204" pitchFamily="34" charset="0"/>
              </a:rPr>
              <a:t> EN </a:t>
            </a:r>
          </a:p>
          <a:p>
            <a:pPr algn="ctr"/>
            <a:r>
              <a:rPr lang="es-ES" altLang="es-ES" sz="1600" dirty="0" smtClean="0">
                <a:latin typeface="Arial Black" panose="020B0A04020102020204" pitchFamily="34" charset="0"/>
              </a:rPr>
              <a:t>450 </a:t>
            </a:r>
            <a:r>
              <a:rPr lang="es-ES" altLang="es-ES" sz="1600" dirty="0">
                <a:latin typeface="Arial Black" panose="020B0A04020102020204" pitchFamily="34" charset="0"/>
              </a:rPr>
              <a:t>ppm</a:t>
            </a:r>
          </a:p>
        </p:txBody>
      </p:sp>
      <p:sp>
        <p:nvSpPr>
          <p:cNvPr id="10" name="Freeform 6"/>
          <p:cNvSpPr/>
          <p:nvPr/>
        </p:nvSpPr>
        <p:spPr bwMode="auto">
          <a:xfrm>
            <a:off x="168965" y="6280871"/>
            <a:ext cx="1443935" cy="57712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2194" y="6374894"/>
            <a:ext cx="779767" cy="365125"/>
          </a:xfrm>
        </p:spPr>
        <p:txBody>
          <a:bodyPr/>
          <a:lstStyle/>
          <a:p>
            <a:r>
              <a:rPr lang="es-ES" dirty="0" smtClean="0"/>
              <a:t>25</a:t>
            </a:r>
            <a:endParaRPr lang="es-ES" dirty="0"/>
          </a:p>
        </p:txBody>
      </p:sp>
      <p:sp>
        <p:nvSpPr>
          <p:cNvPr id="12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3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4" name="Imagen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0808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854" y="1143129"/>
            <a:ext cx="9434090" cy="542078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/>
          </p:cNvSpPr>
          <p:nvPr/>
        </p:nvSpPr>
        <p:spPr bwMode="auto">
          <a:xfrm>
            <a:off x="1361057" y="0"/>
            <a:ext cx="9469886" cy="1143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9056" tIns="44528" rIns="89056" bIns="44528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s-ES" sz="254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EL RETO DE POLÍTICAS QUE CUMPLAN LA SENDA DE LA </a:t>
            </a:r>
            <a:r>
              <a:rPr lang="es-ES" sz="2540" dirty="0">
                <a:solidFill>
                  <a:srgbClr val="C00000"/>
                </a:solidFill>
                <a:latin typeface="Arial Black" panose="020B0A04020102020204" pitchFamily="34" charset="0"/>
              </a:rPr>
              <a:t>HOJA DE RUTA EUROPEA PARA UNA ECONOMÍA DESCARBONIZADA EN EL 2050.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2373294" y="3102447"/>
            <a:ext cx="2416494" cy="32655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33" dirty="0"/>
              <a:t>Residencial y terciario</a:t>
            </a:r>
          </a:p>
        </p:txBody>
      </p:sp>
      <p:sp>
        <p:nvSpPr>
          <p:cNvPr id="5" name="Rectángulo 4"/>
          <p:cNvSpPr/>
          <p:nvPr/>
        </p:nvSpPr>
        <p:spPr>
          <a:xfrm>
            <a:off x="8643115" y="3559621"/>
            <a:ext cx="1306213" cy="267773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s-ES" sz="1633" dirty="0">
                <a:solidFill>
                  <a:srgbClr val="C00000"/>
                </a:solidFill>
              </a:rPr>
              <a:t>Políticas mínimas exigibles</a:t>
            </a:r>
          </a:p>
        </p:txBody>
      </p:sp>
      <p:sp>
        <p:nvSpPr>
          <p:cNvPr id="7" name="Freeform 6"/>
          <p:cNvSpPr/>
          <p:nvPr/>
        </p:nvSpPr>
        <p:spPr bwMode="auto">
          <a:xfrm>
            <a:off x="168965" y="6280871"/>
            <a:ext cx="1443935" cy="57712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8" name="Slide Number Placeholder 5"/>
          <p:cNvSpPr txBox="1">
            <a:spLocks/>
          </p:cNvSpPr>
          <p:nvPr/>
        </p:nvSpPr>
        <p:spPr>
          <a:xfrm>
            <a:off x="432194" y="6374894"/>
            <a:ext cx="779767" cy="365125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>
                <a:solidFill>
                  <a:schemeClr val="bg1"/>
                </a:solidFill>
              </a:rPr>
              <a:t>26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9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1" name="Imagen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5130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567" y="0"/>
            <a:ext cx="11011434" cy="6858000"/>
          </a:xfrm>
          <a:prstGeom prst="rect">
            <a:avLst/>
          </a:prstGeom>
        </p:spPr>
      </p:pic>
      <p:sp>
        <p:nvSpPr>
          <p:cNvPr id="5" name="Freeform 6"/>
          <p:cNvSpPr/>
          <p:nvPr/>
        </p:nvSpPr>
        <p:spPr bwMode="auto">
          <a:xfrm>
            <a:off x="0" y="6414977"/>
            <a:ext cx="1180567" cy="443023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453925"/>
            <a:ext cx="779767" cy="365125"/>
          </a:xfrm>
        </p:spPr>
        <p:txBody>
          <a:bodyPr/>
          <a:lstStyle/>
          <a:p>
            <a:r>
              <a:rPr lang="es-ES" dirty="0" smtClean="0"/>
              <a:t>27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1500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168965" y="-52630"/>
            <a:ext cx="12023035" cy="1105914"/>
          </a:xfrm>
        </p:spPr>
        <p:txBody>
          <a:bodyPr>
            <a:normAutofit fontScale="90000"/>
          </a:bodyPr>
          <a:lstStyle/>
          <a:p>
            <a:pPr algn="ctr"/>
            <a:r>
              <a:rPr lang="es-ES" sz="3200" b="1" dirty="0">
                <a:solidFill>
                  <a:srgbClr val="C00000"/>
                </a:solidFill>
              </a:rPr>
              <a:t>Objetivo </a:t>
            </a:r>
            <a:r>
              <a:rPr lang="es-ES" sz="3200" b="1" dirty="0" smtClean="0">
                <a:solidFill>
                  <a:srgbClr val="C00000"/>
                </a:solidFill>
              </a:rPr>
              <a:t>11.</a:t>
            </a:r>
            <a:r>
              <a:rPr lang="es-ES" sz="3200" dirty="0" smtClean="0">
                <a:solidFill>
                  <a:srgbClr val="C00000"/>
                </a:solidFill>
              </a:rPr>
              <a:t> </a:t>
            </a:r>
            <a:r>
              <a:rPr lang="es-ES" sz="2400" b="1" dirty="0">
                <a:solidFill>
                  <a:srgbClr val="C00000"/>
                </a:solidFill>
              </a:rPr>
              <a:t>Conseguir que las ciudades y los asentamientos humanos sean inclusivos, seguros, resilientes y </a:t>
            </a:r>
            <a:r>
              <a:rPr lang="es-ES" sz="2400" b="1" dirty="0" smtClean="0">
                <a:solidFill>
                  <a:srgbClr val="C00000"/>
                </a:solidFill>
              </a:rPr>
              <a:t>sostenibles, con las </a:t>
            </a:r>
            <a:r>
              <a:rPr lang="es-ES" sz="2800" b="1" dirty="0" smtClean="0"/>
              <a:t>Metas:</a:t>
            </a:r>
            <a:r>
              <a:rPr lang="es-ES" sz="2800" b="1" dirty="0"/>
              <a:t/>
            </a:r>
            <a:br>
              <a:rPr lang="es-ES" sz="2800" b="1" dirty="0"/>
            </a:br>
            <a:endParaRPr lang="es-ES" sz="2800" b="1" dirty="0">
              <a:solidFill>
                <a:srgbClr val="C00000"/>
              </a:solidFill>
            </a:endParaRP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11045717" y="6466069"/>
            <a:ext cx="1146283" cy="370396"/>
          </a:xfrm>
        </p:spPr>
        <p:txBody>
          <a:bodyPr/>
          <a:lstStyle/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089879" y="6478608"/>
            <a:ext cx="7619999" cy="365125"/>
          </a:xfrm>
        </p:spPr>
        <p:txBody>
          <a:bodyPr/>
          <a:lstStyle/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9" name="Imagen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Freeform 6"/>
          <p:cNvSpPr/>
          <p:nvPr/>
        </p:nvSpPr>
        <p:spPr bwMode="auto">
          <a:xfrm>
            <a:off x="168966" y="6578600"/>
            <a:ext cx="827986" cy="279400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1349" y="6578600"/>
            <a:ext cx="635602" cy="201612"/>
          </a:xfrm>
        </p:spPr>
        <p:txBody>
          <a:bodyPr/>
          <a:lstStyle/>
          <a:p>
            <a:r>
              <a:rPr lang="es-ES" dirty="0" smtClean="0"/>
              <a:t>28</a:t>
            </a:r>
            <a:endParaRPr lang="es-ES" dirty="0"/>
          </a:p>
        </p:txBody>
      </p:sp>
      <p:sp>
        <p:nvSpPr>
          <p:cNvPr id="13" name="Marcador de contenido 1"/>
          <p:cNvSpPr txBox="1">
            <a:spLocks/>
          </p:cNvSpPr>
          <p:nvPr/>
        </p:nvSpPr>
        <p:spPr>
          <a:xfrm>
            <a:off x="168965" y="922683"/>
            <a:ext cx="12023035" cy="4258917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ES" sz="1200" b="1" dirty="0" smtClean="0">
                <a:solidFill>
                  <a:srgbClr val="FF0000"/>
                </a:solidFill>
              </a:rPr>
              <a:t>11.1 </a:t>
            </a:r>
            <a:r>
              <a:rPr lang="es-ES" sz="1200" b="1" dirty="0" smtClean="0">
                <a:solidFill>
                  <a:srgbClr val="FF0000"/>
                </a:solidFill>
              </a:rPr>
              <a:t>Asegurar el acceso de todas las personas a viviendas y servicios básicos adecuados, seguros y asequibles y mejorar los barrios marginales y la seguridad.</a:t>
            </a:r>
          </a:p>
          <a:p>
            <a:pPr marL="0" indent="0">
              <a:buNone/>
            </a:pPr>
            <a:r>
              <a:rPr lang="es-ES" sz="1200" b="1" dirty="0" smtClean="0">
                <a:solidFill>
                  <a:srgbClr val="FF0000"/>
                </a:solidFill>
              </a:rPr>
              <a:t>11,2 Sistemas de transporte seguros, asequibles, accesibles y sostenibles para todos, en particular mediante la ampliación del transporte público.</a:t>
            </a:r>
          </a:p>
          <a:p>
            <a:pPr marL="0" indent="0">
              <a:buNone/>
            </a:pPr>
            <a:r>
              <a:rPr lang="es-ES" sz="1200" b="1" dirty="0" smtClean="0">
                <a:solidFill>
                  <a:srgbClr val="FF0000"/>
                </a:solidFill>
              </a:rPr>
              <a:t>11.3 Urbanización inclusiva y sostenible y la capacidad para la planificación y la gestión participativas, integradas y sostenibles de los asentamientos humanos.</a:t>
            </a:r>
          </a:p>
          <a:p>
            <a:pPr marL="0" indent="0">
              <a:buNone/>
            </a:pPr>
            <a:r>
              <a:rPr lang="es-ES" sz="1200" b="1" dirty="0" smtClean="0">
                <a:solidFill>
                  <a:srgbClr val="FF0000"/>
                </a:solidFill>
              </a:rPr>
              <a:t>11.4 Proteger y salvaguardar el patrimonio cultural y natural</a:t>
            </a:r>
          </a:p>
          <a:p>
            <a:pPr marL="0" indent="0">
              <a:buNone/>
            </a:pPr>
            <a:r>
              <a:rPr lang="es-ES" sz="1200" b="1" dirty="0" smtClean="0">
                <a:solidFill>
                  <a:srgbClr val="FF0000"/>
                </a:solidFill>
              </a:rPr>
              <a:t>11.5 Reducir el número de muertes y las pérdidas económicas causadas por los desastres</a:t>
            </a:r>
            <a:r>
              <a:rPr lang="es-ES_tradnl" sz="1200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s-ES" sz="1200" b="1" dirty="0" smtClean="0">
                <a:solidFill>
                  <a:srgbClr val="FF0000"/>
                </a:solidFill>
              </a:rPr>
              <a:t>11.6 Reducir el impacto ambiental negativo per </a:t>
            </a:r>
            <a:r>
              <a:rPr lang="es-ES" sz="1200" b="1" dirty="0" err="1" smtClean="0">
                <a:solidFill>
                  <a:srgbClr val="FF0000"/>
                </a:solidFill>
              </a:rPr>
              <a:t>capita</a:t>
            </a:r>
            <a:r>
              <a:rPr lang="es-ES" sz="1200" b="1" dirty="0" smtClean="0">
                <a:solidFill>
                  <a:srgbClr val="FF0000"/>
                </a:solidFill>
              </a:rPr>
              <a:t> de las ciudades, en calidad del aire y en la gestión de los desechos</a:t>
            </a:r>
          </a:p>
          <a:p>
            <a:pPr marL="0" indent="0">
              <a:buNone/>
            </a:pPr>
            <a:r>
              <a:rPr lang="es-ES" sz="1200" b="1" dirty="0" smtClean="0">
                <a:solidFill>
                  <a:srgbClr val="FF0000"/>
                </a:solidFill>
              </a:rPr>
              <a:t>11.7 Proporcionar acceso universal a zonas verdes y espacios públicos seguros, inclusivos y accesibles.</a:t>
            </a:r>
            <a:endParaRPr lang="es-ES_tradnl" sz="12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ES" sz="1200" b="1" dirty="0" smtClean="0">
                <a:solidFill>
                  <a:srgbClr val="0070C0"/>
                </a:solidFill>
              </a:rPr>
              <a:t>11.a Apoyar los vínculos económicos, sociales y ambientales positivos entre las zonas urbanas, periurbanas y rurales fortaleciendo la planificación del desarrollo nacional y regional.</a:t>
            </a:r>
          </a:p>
          <a:p>
            <a:pPr marL="0" indent="0">
              <a:buNone/>
            </a:pPr>
            <a:r>
              <a:rPr lang="es-ES" sz="1200" b="1" dirty="0" smtClean="0">
                <a:solidFill>
                  <a:srgbClr val="0070C0"/>
                </a:solidFill>
              </a:rPr>
              <a:t>11.b Aumentar el número de ciudades y asentamientos humanos que adoptan e implementan políticas y planes integrados para promover la inclusión, el uso eficiente de los recursos, la mitigación del cambio climático y la adaptación a él y la resiliencia ante los desastres, y desarrollar y poner en </a:t>
            </a:r>
            <a:r>
              <a:rPr lang="es-ES" sz="1200" b="1" dirty="0" err="1" smtClean="0">
                <a:solidFill>
                  <a:srgbClr val="0070C0"/>
                </a:solidFill>
              </a:rPr>
              <a:t>prácticala</a:t>
            </a:r>
            <a:r>
              <a:rPr lang="es-ES" sz="1200" b="1" dirty="0" smtClean="0">
                <a:solidFill>
                  <a:srgbClr val="0070C0"/>
                </a:solidFill>
              </a:rPr>
              <a:t> gestión integral de los riesgos de desastre a todos los niveles</a:t>
            </a:r>
            <a:r>
              <a:rPr lang="es-ES_tradnl" sz="1200" b="1" dirty="0" smtClean="0">
                <a:solidFill>
                  <a:srgbClr val="0070C0"/>
                </a:solidFill>
              </a:rPr>
              <a:t>.</a:t>
            </a:r>
          </a:p>
          <a:p>
            <a:pPr marL="0" indent="0">
              <a:buNone/>
            </a:pPr>
            <a:r>
              <a:rPr lang="es-ES" sz="1200" b="1" dirty="0">
                <a:solidFill>
                  <a:srgbClr val="0070C0"/>
                </a:solidFill>
              </a:rPr>
              <a:t>11.c Proporcionar apoyo a los países menos adelantados, incluso mediante asistencia financiera y técnica, para que puedan construir edificios sostenibles y resilientes utilizando materiales locales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366" y="4499768"/>
            <a:ext cx="9187468" cy="17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101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2652" y="0"/>
            <a:ext cx="11979348" cy="47667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AGENDA URBANA EUROPEA Y HABITAT III</a:t>
            </a:r>
            <a:endParaRPr lang="en-GB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796" y="476672"/>
            <a:ext cx="9071205" cy="5976664"/>
          </a:xfrm>
          <a:prstGeom prst="rect">
            <a:avLst/>
          </a:prstGeom>
        </p:spPr>
      </p:pic>
      <p:sp>
        <p:nvSpPr>
          <p:cNvPr id="4" name="Freeform 6"/>
          <p:cNvSpPr/>
          <p:nvPr/>
        </p:nvSpPr>
        <p:spPr bwMode="auto">
          <a:xfrm>
            <a:off x="168965" y="6280871"/>
            <a:ext cx="1443935" cy="57712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2194" y="6374894"/>
            <a:ext cx="779767" cy="365125"/>
          </a:xfrm>
        </p:spPr>
        <p:txBody>
          <a:bodyPr/>
          <a:lstStyle/>
          <a:p>
            <a:r>
              <a:rPr lang="es-ES" dirty="0" smtClean="0"/>
              <a:t>28</a:t>
            </a:r>
            <a:endParaRPr lang="es-ES" dirty="0"/>
          </a:p>
        </p:txBody>
      </p:sp>
      <p:sp>
        <p:nvSpPr>
          <p:cNvPr id="6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8" name="Imagen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3388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1291" y="33768"/>
            <a:ext cx="11150708" cy="861581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POLÍTICAS SOBRE MOVILIDAD EN LA UNIÓN EUROPEA:</a:t>
            </a:r>
            <a:br>
              <a:rPr lang="es-ES" sz="28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es-ES" sz="1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ESTRATEGIA EUROPEA A FAVOR DE LA MOVILIDAD DE BAJAS EMISIONES (SWD-2016- 244 final)</a:t>
            </a:r>
            <a:endParaRPr lang="es-ES" sz="10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168966" y="6466069"/>
            <a:ext cx="872326" cy="391931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6459" y="6466068"/>
            <a:ext cx="779767" cy="365125"/>
          </a:xfrm>
        </p:spPr>
        <p:txBody>
          <a:bodyPr/>
          <a:lstStyle/>
          <a:p>
            <a:r>
              <a:rPr lang="es-ES" dirty="0" smtClean="0"/>
              <a:t>29</a:t>
            </a:r>
            <a:endParaRPr lang="es-ES" dirty="0"/>
          </a:p>
        </p:txBody>
      </p:sp>
      <p:sp>
        <p:nvSpPr>
          <p:cNvPr id="10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1" name="Footer Placeholder 4"/>
          <p:cNvSpPr txBox="1">
            <a:spLocks/>
          </p:cNvSpPr>
          <p:nvPr/>
        </p:nvSpPr>
        <p:spPr>
          <a:xfrm>
            <a:off x="948733" y="6457868"/>
            <a:ext cx="18770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2" name="Imagen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5578" y="6474060"/>
            <a:ext cx="984885" cy="332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5750" y="831851"/>
            <a:ext cx="7337093" cy="602614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8900" y="996950"/>
            <a:ext cx="2736850" cy="47625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solidFill>
                  <a:schemeClr val="tx1"/>
                </a:solidFill>
              </a:rPr>
              <a:t>Tte. Inteligente, cooperativos e interoperables.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10204449" y="1263650"/>
            <a:ext cx="1987549" cy="4191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solidFill>
                  <a:schemeClr val="tx1"/>
                </a:solidFill>
              </a:rPr>
              <a:t>Precios justos y eficientes.</a:t>
            </a:r>
          </a:p>
        </p:txBody>
      </p:sp>
      <p:sp>
        <p:nvSpPr>
          <p:cNvPr id="14" name="Rectángulo 13"/>
          <p:cNvSpPr/>
          <p:nvPr/>
        </p:nvSpPr>
        <p:spPr>
          <a:xfrm>
            <a:off x="88900" y="1808867"/>
            <a:ext cx="2736850" cy="3683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 err="1" smtClean="0">
                <a:solidFill>
                  <a:schemeClr val="tx1"/>
                </a:solidFill>
              </a:rPr>
              <a:t>Multimodalidad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88900" y="2185368"/>
            <a:ext cx="2736850" cy="48798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solidFill>
                  <a:schemeClr val="tx1"/>
                </a:solidFill>
              </a:rPr>
              <a:t>Tte. </a:t>
            </a:r>
            <a:r>
              <a:rPr lang="es-ES" sz="1400" b="1" dirty="0">
                <a:solidFill>
                  <a:schemeClr val="tx1"/>
                </a:solidFill>
              </a:rPr>
              <a:t>m</a:t>
            </a:r>
            <a:r>
              <a:rPr lang="es-ES" sz="1400" b="1" dirty="0" smtClean="0">
                <a:solidFill>
                  <a:schemeClr val="tx1"/>
                </a:solidFill>
              </a:rPr>
              <a:t>ercancías ferrocarril competitivo.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88900" y="3704700"/>
            <a:ext cx="2736850" cy="3683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solidFill>
                  <a:schemeClr val="tx1"/>
                </a:solidFill>
              </a:rPr>
              <a:t>Vehículos de emisión cero.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10204451" y="5538968"/>
            <a:ext cx="1987549" cy="4046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solidFill>
                  <a:schemeClr val="tx1"/>
                </a:solidFill>
              </a:rPr>
              <a:t>Movilidad de bajas emisiones</a:t>
            </a:r>
            <a:endParaRPr lang="es-ES" b="1" dirty="0">
              <a:solidFill>
                <a:schemeClr val="tx1"/>
              </a:solidFill>
            </a:endParaRPr>
          </a:p>
        </p:txBody>
      </p:sp>
      <p:sp>
        <p:nvSpPr>
          <p:cNvPr id="20" name="Rectángulo 19"/>
          <p:cNvSpPr/>
          <p:nvPr/>
        </p:nvSpPr>
        <p:spPr>
          <a:xfrm>
            <a:off x="10186669" y="2948104"/>
            <a:ext cx="1987549" cy="442796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 smtClean="0">
                <a:solidFill>
                  <a:schemeClr val="tx1"/>
                </a:solidFill>
              </a:rPr>
              <a:t>Energías alternativas y bajas emisiones.</a:t>
            </a:r>
            <a:endParaRPr lang="es-E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 animBg="1"/>
      <p:bldP spid="14" grpId="0" animBg="1"/>
      <p:bldP spid="15" grpId="0" animBg="1"/>
      <p:bldP spid="16" grpId="0" animBg="1"/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90500" y="0"/>
            <a:ext cx="12001500" cy="748058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IDEAS FUNDAMENTALES SOBRE EL FERROCARRIL Y LA CIUDAD.</a:t>
            </a:r>
            <a:br>
              <a:rPr lang="es-ES" b="1" dirty="0" smtClean="0">
                <a:solidFill>
                  <a:srgbClr val="C00000"/>
                </a:solidFill>
              </a:rPr>
            </a:br>
            <a:r>
              <a:rPr lang="es-ES" b="1" dirty="0" smtClean="0">
                <a:solidFill>
                  <a:srgbClr val="C00000"/>
                </a:solidFill>
              </a:rPr>
              <a:t>Prestigio, marca, identidad.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041291" y="1605516"/>
            <a:ext cx="10114612" cy="212995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ES" sz="2000" b="1" dirty="0" smtClean="0"/>
              <a:t>La Alta Velocidad Ferroviaria y las actuaciones en Cercanías han revitalizado un ferrocarril en franco proceso de deterioro a finales de los ochenta. No ha habido un proceso similar en las Estaciones a la </a:t>
            </a:r>
            <a:r>
              <a:rPr lang="es-ES" sz="2000" b="1" dirty="0" smtClean="0">
                <a:solidFill>
                  <a:srgbClr val="C00000"/>
                </a:solidFill>
              </a:rPr>
              <a:t>reivindicación del nuevo ferrocarril como futuro tal y como hicieron las primeras compañías ferroviarias. </a:t>
            </a:r>
          </a:p>
          <a:p>
            <a:pPr algn="just"/>
            <a:r>
              <a:rPr lang="es-ES" sz="2000" b="1" dirty="0" smtClean="0"/>
              <a:t>Se ha optado por mantener la ocupación de terrenos sin atender a los nuevos tiempos y necesidades y sin considerar la integración de actuaciones con las tres administraciones implicadas y con los agentes sociales.</a:t>
            </a:r>
            <a:endParaRPr lang="es-ES" sz="2000" dirty="0" smtClean="0"/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10896630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2149513" y="6503725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0" name="Imagen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70"/>
          <a:stretch/>
        </p:blipFill>
        <p:spPr>
          <a:xfrm>
            <a:off x="1041291" y="3948335"/>
            <a:ext cx="5252484" cy="292051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92"/>
          <a:stretch/>
        </p:blipFill>
        <p:spPr>
          <a:xfrm>
            <a:off x="6470489" y="3948336"/>
            <a:ext cx="4685414" cy="2888130"/>
          </a:xfrm>
          <a:prstGeom prst="rect">
            <a:avLst/>
          </a:prstGeom>
        </p:spPr>
      </p:pic>
      <p:sp>
        <p:nvSpPr>
          <p:cNvPr id="12" name="Freeform 6"/>
          <p:cNvSpPr/>
          <p:nvPr/>
        </p:nvSpPr>
        <p:spPr bwMode="auto">
          <a:xfrm>
            <a:off x="168966" y="6466069"/>
            <a:ext cx="872326" cy="391931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6459" y="6466068"/>
            <a:ext cx="779767" cy="365125"/>
          </a:xfrm>
        </p:spPr>
        <p:txBody>
          <a:bodyPr/>
          <a:lstStyle/>
          <a:p>
            <a:r>
              <a:rPr lang="es-ES" dirty="0" smtClean="0"/>
              <a:t>30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0180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8961" y="4671"/>
            <a:ext cx="7953375" cy="547926"/>
          </a:xfrm>
        </p:spPr>
        <p:txBody>
          <a:bodyPr>
            <a:normAutofit fontScale="90000"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s-ES" sz="2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EL ferrocarril se liga históricamente a zonas industriales</a:t>
            </a:r>
            <a:endParaRPr lang="es-ES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12207" y="6494911"/>
            <a:ext cx="730826" cy="359653"/>
          </a:xfrm>
        </p:spPr>
        <p:txBody>
          <a:bodyPr/>
          <a:lstStyle/>
          <a:p>
            <a:r>
              <a:rPr lang="es-ES" dirty="0"/>
              <a:t>3</a:t>
            </a:r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2581098" y="6420337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0" name="Imagen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32" y="7535360"/>
            <a:ext cx="984885" cy="332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96" t="33080" r="16126" b="38802"/>
          <a:stretch/>
        </p:blipFill>
        <p:spPr>
          <a:xfrm rot="5400000">
            <a:off x="9131577" y="-367465"/>
            <a:ext cx="2414323" cy="3706522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496562" y="2725011"/>
            <a:ext cx="3695438" cy="39332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1946. MADRID. FERROCARRIL Y ZONAS INDUSTRIALES</a:t>
            </a:r>
            <a:endParaRPr lang="es-ES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8" name="Título 1"/>
          <p:cNvSpPr txBox="1">
            <a:spLocks/>
          </p:cNvSpPr>
          <p:nvPr/>
        </p:nvSpPr>
        <p:spPr>
          <a:xfrm>
            <a:off x="248961" y="875084"/>
            <a:ext cx="8042200" cy="18045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>
              <a:buFont typeface="Wingdings" panose="05000000000000000000" pitchFamily="2" charset="2"/>
              <a:buChar char="q"/>
            </a:pPr>
            <a:r>
              <a:rPr lang="es-ES" sz="2200" dirty="0">
                <a:solidFill>
                  <a:schemeClr val="tx1"/>
                </a:solidFill>
                <a:latin typeface="Arial Black" panose="020B0A04020102020204" pitchFamily="34" charset="0"/>
              </a:rPr>
              <a:t>E</a:t>
            </a:r>
            <a:r>
              <a:rPr lang="es-ES" sz="2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l ferrocarril actual exige una diferenciación radical en:</a:t>
            </a:r>
          </a:p>
          <a:p>
            <a:pPr marL="984250" indent="-533400">
              <a:buFont typeface="Wingdings" panose="05000000000000000000" pitchFamily="2" charset="2"/>
              <a:buChar char="Ø"/>
            </a:pPr>
            <a:r>
              <a:rPr lang="es-ES" sz="1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viajeros (alta velocidad) y </a:t>
            </a:r>
          </a:p>
          <a:p>
            <a:pPr marL="984250" indent="-533400">
              <a:buFont typeface="Wingdings" panose="05000000000000000000" pitchFamily="2" charset="2"/>
              <a:buChar char="Ø"/>
            </a:pPr>
            <a:r>
              <a:rPr lang="es-ES" sz="18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mercancías (conexión portuaria-centros importadores-industria exportadora-globalización)</a:t>
            </a:r>
            <a:endParaRPr lang="es-ES" sz="1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3" name="Título 1"/>
          <p:cNvSpPr txBox="1">
            <a:spLocks/>
          </p:cNvSpPr>
          <p:nvPr/>
        </p:nvSpPr>
        <p:spPr>
          <a:xfrm>
            <a:off x="390531" y="2679644"/>
            <a:ext cx="7953375" cy="182752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342900" indent="-342900">
              <a:buFont typeface="Wingdings" panose="05000000000000000000" pitchFamily="2" charset="2"/>
              <a:buChar char="q"/>
            </a:pPr>
            <a:r>
              <a:rPr lang="es-ES" sz="2200" dirty="0">
                <a:solidFill>
                  <a:schemeClr val="tx1"/>
                </a:solidFill>
                <a:latin typeface="Arial Black" panose="020B0A04020102020204" pitchFamily="34" charset="0"/>
              </a:rPr>
              <a:t>E</a:t>
            </a:r>
            <a:r>
              <a:rPr lang="es-ES" sz="2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l ferrocarril actual exige una integración multimodal con visión de </a:t>
            </a:r>
            <a:r>
              <a:rPr lang="es-ES" sz="2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futuro, aprovechando los potenciales de las </a:t>
            </a:r>
            <a:r>
              <a:rPr lang="es-ES" sz="2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nuevas tecnologías.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1" t="-72" r="39901" b="12956"/>
          <a:stretch/>
        </p:blipFill>
        <p:spPr>
          <a:xfrm rot="5400000">
            <a:off x="8462440" y="3128442"/>
            <a:ext cx="3763682" cy="3695438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8063" y="3798865"/>
            <a:ext cx="3611221" cy="2654775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88747" y="3798865"/>
            <a:ext cx="2326300" cy="2690573"/>
          </a:xfrm>
          <a:prstGeom prst="rect">
            <a:avLst/>
          </a:prstGeom>
        </p:spPr>
      </p:pic>
      <p:sp>
        <p:nvSpPr>
          <p:cNvPr id="14" name="Freeform 6"/>
          <p:cNvSpPr/>
          <p:nvPr/>
        </p:nvSpPr>
        <p:spPr bwMode="auto">
          <a:xfrm>
            <a:off x="168966" y="6466069"/>
            <a:ext cx="872326" cy="391931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5" name="Slide Number Placeholder 5"/>
          <p:cNvSpPr txBox="1">
            <a:spLocks/>
          </p:cNvSpPr>
          <p:nvPr/>
        </p:nvSpPr>
        <p:spPr bwMode="gray">
          <a:xfrm>
            <a:off x="-6459" y="6466068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2000" kern="1200">
                <a:solidFill>
                  <a:srgbClr val="FEFF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/>
              <a:t>31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69023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96769"/>
            <a:ext cx="10515600" cy="1083445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INTEGRACIÓN FUNCIONAL DEL SISTEMA DE TRANSPORTE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61882" y="1386945"/>
            <a:ext cx="3240267" cy="489392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ES_tradnl" dirty="0" smtClean="0">
                <a:latin typeface="Arial Black" panose="020B0A04020102020204" pitchFamily="34" charset="0"/>
              </a:rPr>
              <a:t>Las ESTACIONES FERROVIARIAS deben facilitar la satisfacción de los servicios de transporte de viajeros –puerta a puerta- con la mayor comodidad, facilidad y mínimo tiempo de transporte. </a:t>
            </a:r>
          </a:p>
          <a:p>
            <a:pPr algn="just"/>
            <a:r>
              <a:rPr lang="es-ES_tradnl" dirty="0" smtClean="0">
                <a:latin typeface="Arial Black" panose="020B0A04020102020204" pitchFamily="34" charset="0"/>
              </a:rPr>
              <a:t>Mínimo recorrido </a:t>
            </a:r>
            <a:r>
              <a:rPr lang="es-ES_tradnl" dirty="0" smtClean="0">
                <a:latin typeface="Arial Black" panose="020B0A04020102020204" pitchFamily="34" charset="0"/>
              </a:rPr>
              <a:t>para el usuario en la conexión </a:t>
            </a:r>
            <a:r>
              <a:rPr lang="es-ES_tradnl" dirty="0" smtClean="0">
                <a:latin typeface="Arial Black" panose="020B0A04020102020204" pitchFamily="34" charset="0"/>
              </a:rPr>
              <a:t>intermodal.</a:t>
            </a:r>
          </a:p>
          <a:p>
            <a:pPr algn="just"/>
            <a:r>
              <a:rPr lang="es-ES_tradnl" dirty="0" smtClean="0">
                <a:latin typeface="Arial Black" panose="020B0A04020102020204" pitchFamily="34" charset="0"/>
              </a:rPr>
              <a:t>Máximo confort en zonas de espera y comerciales.</a:t>
            </a:r>
          </a:p>
          <a:p>
            <a:pPr algn="just"/>
            <a:r>
              <a:rPr lang="es-ES_tradnl" dirty="0" smtClean="0">
                <a:latin typeface="Arial Black" panose="020B0A04020102020204" pitchFamily="34" charset="0"/>
              </a:rPr>
              <a:t>El valor de la estética y del paisaje.</a:t>
            </a:r>
          </a:p>
        </p:txBody>
      </p:sp>
      <p:sp>
        <p:nvSpPr>
          <p:cNvPr id="6" name="Freeform 6"/>
          <p:cNvSpPr/>
          <p:nvPr/>
        </p:nvSpPr>
        <p:spPr bwMode="auto">
          <a:xfrm>
            <a:off x="168965" y="6079411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2116" y="6286142"/>
            <a:ext cx="779767" cy="365125"/>
          </a:xfrm>
        </p:spPr>
        <p:txBody>
          <a:bodyPr/>
          <a:lstStyle/>
          <a:p>
            <a:r>
              <a:rPr lang="es-ES" dirty="0" smtClean="0"/>
              <a:t>32</a:t>
            </a:r>
            <a:endParaRPr lang="es-ES" dirty="0"/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0" name="Imagen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6" t="4770" r="8414" b="46604"/>
          <a:stretch/>
        </p:blipFill>
        <p:spPr>
          <a:xfrm rot="5400000">
            <a:off x="5977607" y="234207"/>
            <a:ext cx="5209952" cy="7101967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473070" y="838200"/>
            <a:ext cx="1660497" cy="1086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latin typeface="Arial Black" panose="020B0A04020102020204" pitchFamily="34" charset="0"/>
              </a:rPr>
              <a:t>TAXIS VEHÍCULOS COMPARTIDOSY APARCAMIENTO </a:t>
            </a:r>
            <a:r>
              <a:rPr lang="es-ES" dirty="0" smtClean="0">
                <a:latin typeface="Arial Black" panose="020B0A04020102020204" pitchFamily="34" charset="0"/>
              </a:rPr>
              <a:t>COCHES</a:t>
            </a:r>
            <a:endParaRPr lang="es-ES" dirty="0">
              <a:latin typeface="Arial Black" panose="020B0A04020102020204" pitchFamily="34" charset="0"/>
            </a:endParaRPr>
          </a:p>
        </p:txBody>
      </p:sp>
      <p:sp>
        <p:nvSpPr>
          <p:cNvPr id="12" name="Rectángulo 11"/>
          <p:cNvSpPr/>
          <p:nvPr/>
        </p:nvSpPr>
        <p:spPr>
          <a:xfrm>
            <a:off x="5031599" y="1174943"/>
            <a:ext cx="2124113" cy="415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latin typeface="Arial Black" panose="020B0A04020102020204" pitchFamily="34" charset="0"/>
              </a:rPr>
              <a:t>ESTACIÓN DE AUTOBUSES</a:t>
            </a:r>
            <a:endParaRPr lang="es-ES" dirty="0">
              <a:latin typeface="Arial Black" panose="020B0A04020102020204" pitchFamily="34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4655820" y="3785190"/>
            <a:ext cx="1840673" cy="7442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dirty="0" smtClean="0">
                <a:latin typeface="Arial Black" panose="020B0A04020102020204" pitchFamily="34" charset="0"/>
              </a:rPr>
              <a:t>FERROCARRIL ANDENES</a:t>
            </a:r>
            <a:endParaRPr lang="es-ES" dirty="0">
              <a:latin typeface="Arial Black" panose="020B0A04020102020204" pitchFamily="34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10015871" y="5624624"/>
            <a:ext cx="2117696" cy="7655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Arial Black" panose="020B0A04020102020204" pitchFamily="34" charset="0"/>
              </a:rPr>
              <a:t>METRO Y  CERCANÍAS</a:t>
            </a:r>
            <a:endParaRPr lang="es-ES" dirty="0">
              <a:latin typeface="Arial Black" panose="020B0A04020102020204" pitchFamily="34" charset="0"/>
            </a:endParaRPr>
          </a:p>
        </p:txBody>
      </p:sp>
      <p:sp>
        <p:nvSpPr>
          <p:cNvPr id="15" name="Rectángulo 14"/>
          <p:cNvSpPr/>
          <p:nvPr/>
        </p:nvSpPr>
        <p:spPr>
          <a:xfrm>
            <a:off x="7350642" y="2342110"/>
            <a:ext cx="1660497" cy="7442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latin typeface="Arial Black" panose="020B0A04020102020204" pitchFamily="34" charset="0"/>
              </a:rPr>
              <a:t>ESTACIÓN.</a:t>
            </a:r>
          </a:p>
          <a:p>
            <a:pPr algn="ctr"/>
            <a:r>
              <a:rPr lang="es-ES" sz="1200" dirty="0" smtClean="0">
                <a:latin typeface="Arial Black" panose="020B0A04020102020204" pitchFamily="34" charset="0"/>
              </a:rPr>
              <a:t>ZONA COMERCIAL Y DE RELACIÓN</a:t>
            </a:r>
            <a:endParaRPr lang="es-ES" dirty="0">
              <a:latin typeface="Arial Black" panose="020B0A04020102020204" pitchFamily="34" charset="0"/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5031599" y="5284382"/>
            <a:ext cx="2560048" cy="1072812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NUEVAS NECESIDADES:</a:t>
            </a:r>
          </a:p>
          <a:p>
            <a:pPr marL="171450" indent="-171450">
              <a:buFontTx/>
              <a:buChar char="-"/>
            </a:pPr>
            <a:r>
              <a:rPr lang="es-ES" sz="1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Vehículos eléctricos</a:t>
            </a:r>
          </a:p>
          <a:p>
            <a:pPr marL="171450" indent="-171450">
              <a:buFontTx/>
              <a:buChar char="-"/>
            </a:pPr>
            <a:r>
              <a:rPr lang="es-ES" sz="1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Bicicletas</a:t>
            </a:r>
            <a:endParaRPr lang="es-ES" sz="1200" dirty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s-ES" sz="120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Tercera y cuarta Edad</a:t>
            </a:r>
            <a:endParaRPr lang="es-ES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7" name="Rectángulo 16"/>
          <p:cNvSpPr/>
          <p:nvPr/>
        </p:nvSpPr>
        <p:spPr>
          <a:xfrm>
            <a:off x="10067887" y="2878708"/>
            <a:ext cx="2124113" cy="415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dirty="0" smtClean="0">
                <a:latin typeface="Arial Black" panose="020B0A04020102020204" pitchFamily="34" charset="0"/>
              </a:rPr>
              <a:t>BICICLETAS VIGILADAS</a:t>
            </a:r>
            <a:endParaRPr lang="es-ES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62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FCEE0D-0ED6-4AAF-B765-4AC44DF3EF47}" type="slidenum">
              <a:rPr lang="es-ES" altLang="es-ES"/>
              <a:pPr/>
              <a:t>40</a:t>
            </a:fld>
            <a:endParaRPr lang="es-ES" altLang="es-ES" dirty="0"/>
          </a:p>
        </p:txBody>
      </p:sp>
      <p:sp>
        <p:nvSpPr>
          <p:cNvPr id="2292742" name="Rectangle 6"/>
          <p:cNvSpPr>
            <a:spLocks noGrp="1" noChangeArrowheads="1"/>
          </p:cNvSpPr>
          <p:nvPr>
            <p:ph type="title"/>
          </p:nvPr>
        </p:nvSpPr>
        <p:spPr>
          <a:xfrm>
            <a:off x="1524000" y="0"/>
            <a:ext cx="9144000" cy="1066800"/>
          </a:xfrm>
          <a:solidFill>
            <a:srgbClr val="C0C0C0">
              <a:alpha val="50000"/>
            </a:srgbClr>
          </a:solidFill>
          <a:ln/>
        </p:spPr>
        <p:txBody>
          <a:bodyPr/>
          <a:lstStyle/>
          <a:p>
            <a:pPr algn="ctr"/>
            <a:r>
              <a:rPr lang="es-ES_tradnl" altLang="es-ES" sz="20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es-ES_tradnl" altLang="es-ES" sz="2000" dirty="0" smtClean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es-ES_tradnl" altLang="es-ES" sz="20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LA </a:t>
            </a:r>
            <a:r>
              <a:rPr lang="es-ES_tradnl" altLang="es-ES" sz="2000" dirty="0">
                <a:solidFill>
                  <a:srgbClr val="C00000"/>
                </a:solidFill>
                <a:latin typeface="Arial Black" panose="020B0A04020102020204" pitchFamily="34" charset="0"/>
              </a:rPr>
              <a:t>OPCIÓN </a:t>
            </a:r>
            <a:r>
              <a:rPr lang="es-ES_tradnl" altLang="es-ES" sz="20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DE LA ELECTRICIDAD EN EL FERROCARRIL Y EN EL  </a:t>
            </a:r>
            <a:r>
              <a:rPr lang="es-ES_tradnl" altLang="es-ES" sz="2000" dirty="0">
                <a:solidFill>
                  <a:srgbClr val="C00000"/>
                </a:solidFill>
                <a:latin typeface="Arial Black" panose="020B0A04020102020204" pitchFamily="34" charset="0"/>
              </a:rPr>
              <a:t>VEHÍCULO ELÉCTRICO.</a:t>
            </a:r>
            <a:endParaRPr lang="es-ES" altLang="es-ES" sz="2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2292743" name="Rectangle 7"/>
          <p:cNvSpPr>
            <a:spLocks noChangeArrowheads="1"/>
          </p:cNvSpPr>
          <p:nvPr/>
        </p:nvSpPr>
        <p:spPr bwMode="auto">
          <a:xfrm>
            <a:off x="1581150" y="1517649"/>
            <a:ext cx="9144000" cy="4612787"/>
          </a:xfrm>
          <a:prstGeom prst="rect">
            <a:avLst/>
          </a:prstGeom>
          <a:solidFill>
            <a:srgbClr val="CCFFCC">
              <a:alpha val="50000"/>
            </a:srgbClr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533400" indent="-5334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90600" indent="-5334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447800" indent="-5334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905000" indent="-5334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362200" indent="-533400" algn="l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819400" indent="-533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76600" indent="-533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733800" indent="-533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91000" indent="-533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Tx/>
              <a:buAutoNum type="arabicPeriod"/>
            </a:pPr>
            <a:r>
              <a:rPr lang="es-ES_tradnl" altLang="es-ES" sz="1800" dirty="0" smtClean="0">
                <a:latin typeface="Arial Black" panose="020B0A04020102020204" pitchFamily="34" charset="0"/>
                <a:cs typeface="Arial" panose="020B0604020202020204" pitchFamily="34" charset="0"/>
              </a:rPr>
              <a:t>MIENTRAS LA HUELLA DE CARBONO DE LA PRODUCCIÓN ELÉCTRICA SEA ELEVADA SU EFICIENCIA ES DISCUTIBLE.</a:t>
            </a:r>
          </a:p>
          <a:p>
            <a:pPr>
              <a:buFontTx/>
              <a:buAutoNum type="arabicPeriod"/>
            </a:pPr>
            <a:r>
              <a:rPr lang="es-ES_tradnl" altLang="es-ES" sz="1800" dirty="0" smtClean="0">
                <a:solidFill>
                  <a:srgbClr val="CC0099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LAS </a:t>
            </a:r>
            <a:r>
              <a:rPr lang="es-ES_tradnl" altLang="es-ES" sz="1800" dirty="0">
                <a:solidFill>
                  <a:srgbClr val="CC0099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PERSPECTIVAS DE LOS FABRICANTES SON QUE LOS COCHES HÍBRIDOS SEAN LOS QUE INCREMENTEN EN MAYOR MEDIDA LAS VENTAS EN LOS PRÓXIMOS CINCO AÑOS</a:t>
            </a:r>
            <a:r>
              <a:rPr lang="es-ES" altLang="es-ES" sz="1800" dirty="0">
                <a:solidFill>
                  <a:srgbClr val="CC0099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.</a:t>
            </a:r>
            <a:r>
              <a:rPr lang="es-ES_tradnl" altLang="es-ES" sz="1800" dirty="0">
                <a:solidFill>
                  <a:srgbClr val="CC0099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Tx/>
              <a:buAutoNum type="arabicPeriod"/>
            </a:pPr>
            <a:r>
              <a:rPr lang="es-ES_tradnl" altLang="es-ES" sz="1800" dirty="0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TANTO ELLOS COMO LOS ELÉCTRICOS TIENEN EN CONTRA:</a:t>
            </a:r>
            <a:r>
              <a:rPr lang="es-ES_tradnl" altLang="es-ES" sz="2000" dirty="0">
                <a:solidFill>
                  <a:srgbClr val="FF00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</a:p>
          <a:p>
            <a:pPr lvl="1">
              <a:buFontTx/>
              <a:buChar char="•"/>
            </a:pPr>
            <a:r>
              <a:rPr lang="es-ES_tradnl" altLang="es-ES" sz="1600" dirty="0" smtClean="0">
                <a:solidFill>
                  <a:srgbClr val="CC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LA HUELLA DE CARBONO DEL </a:t>
            </a:r>
            <a:r>
              <a:rPr lang="es-ES_tradnl" altLang="es-ES" sz="1600" dirty="0">
                <a:solidFill>
                  <a:srgbClr val="CC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IMPACTO AMBIENTAL DE LAS BATERÍAS DE NIQUEL E HIDRURO METÁLICO</a:t>
            </a:r>
          </a:p>
          <a:p>
            <a:pPr lvl="1">
              <a:buFontTx/>
              <a:buChar char="•"/>
            </a:pPr>
            <a:r>
              <a:rPr lang="es-ES_tradnl" altLang="es-ES" sz="1600" dirty="0">
                <a:solidFill>
                  <a:srgbClr val="CC3300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LAS TENSIONES EN LOS PRECIOS DE LAS TIERRAS RARAS (NEODIMIO, LANTANO,...) USADAS. </a:t>
            </a:r>
          </a:p>
          <a:p>
            <a:pPr>
              <a:buFontTx/>
              <a:buAutoNum type="arabicPeriod"/>
            </a:pPr>
            <a:r>
              <a:rPr lang="es-ES_tradnl" altLang="es-ES" sz="1800" dirty="0">
                <a:latin typeface="Arial Black" panose="020B0A04020102020204" pitchFamily="34" charset="0"/>
                <a:cs typeface="Arial" panose="020B0604020202020204" pitchFamily="34" charset="0"/>
              </a:rPr>
              <a:t>AUNQUE LA INDUSTRIA, CON LA AYUDA DE LOS GOBIERNOS HA OPTADO POR LOS VEHÍCULOS ELÉCTRICOS, ESTOS MANTIENEN PROBLEMAS COMO:</a:t>
            </a:r>
          </a:p>
          <a:p>
            <a:pPr lvl="1">
              <a:buFontTx/>
              <a:buAutoNum type="arabicPeriod"/>
            </a:pPr>
            <a:r>
              <a:rPr lang="es-ES_tradnl" altLang="es-ES" sz="1600" dirty="0">
                <a:solidFill>
                  <a:schemeClr val="accent2"/>
                </a:solidFill>
                <a:latin typeface="Arial Black" panose="020B0A04020102020204" pitchFamily="34" charset="0"/>
              </a:rPr>
              <a:t>PRECIO DE FABRICACIÓN.</a:t>
            </a:r>
          </a:p>
          <a:p>
            <a:pPr lvl="1">
              <a:buFontTx/>
              <a:buAutoNum type="arabicPeriod"/>
            </a:pPr>
            <a:r>
              <a:rPr lang="es-ES_tradnl" altLang="es-ES" sz="1600" dirty="0">
                <a:solidFill>
                  <a:schemeClr val="accent2"/>
                </a:solidFill>
                <a:latin typeface="Arial Black" panose="020B0A04020102020204" pitchFamily="34" charset="0"/>
              </a:rPr>
              <a:t>AUTONOMÍA.</a:t>
            </a:r>
          </a:p>
          <a:p>
            <a:pPr lvl="1">
              <a:buFontTx/>
              <a:buAutoNum type="arabicPeriod"/>
            </a:pPr>
            <a:r>
              <a:rPr lang="es-ES_tradnl" altLang="es-ES" sz="1600" dirty="0">
                <a:solidFill>
                  <a:schemeClr val="accent2"/>
                </a:solidFill>
                <a:latin typeface="Arial Black" panose="020B0A04020102020204" pitchFamily="34" charset="0"/>
              </a:rPr>
              <a:t>ESTRUCTURA PARA LA RECARGA DE BATERÍAS.</a:t>
            </a:r>
          </a:p>
        </p:txBody>
      </p:sp>
      <p:sp>
        <p:nvSpPr>
          <p:cNvPr id="6" name="Freeform 6"/>
          <p:cNvSpPr/>
          <p:nvPr/>
        </p:nvSpPr>
        <p:spPr bwMode="auto">
          <a:xfrm>
            <a:off x="168966" y="6466069"/>
            <a:ext cx="872326" cy="391931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6459" y="6466068"/>
            <a:ext cx="779767" cy="365125"/>
          </a:xfrm>
        </p:spPr>
        <p:txBody>
          <a:bodyPr/>
          <a:lstStyle/>
          <a:p>
            <a:r>
              <a:rPr lang="es-ES" dirty="0" smtClean="0"/>
              <a:t>33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65584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7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927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927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7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927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927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7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927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927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7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927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927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7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927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927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7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927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927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7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927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927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7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927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927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27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927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927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96769"/>
            <a:ext cx="10515600" cy="1083445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dirty="0" smtClean="0">
                <a:solidFill>
                  <a:srgbClr val="C00000"/>
                </a:solidFill>
              </a:rPr>
              <a:t>EL RETO DE CAMBIAR </a:t>
            </a:r>
            <a:r>
              <a:rPr lang="es-ES" b="1" dirty="0" smtClean="0">
                <a:solidFill>
                  <a:srgbClr val="C00000"/>
                </a:solidFill>
              </a:rPr>
              <a:t>UNA </a:t>
            </a:r>
            <a:r>
              <a:rPr lang="es-ES" b="1" dirty="0" smtClean="0">
                <a:solidFill>
                  <a:srgbClr val="C00000"/>
                </a:solidFill>
              </a:rPr>
              <a:t>HISTÓRIA </a:t>
            </a:r>
            <a:r>
              <a:rPr lang="es-ES" b="1" dirty="0" smtClean="0">
                <a:solidFill>
                  <a:srgbClr val="C00000"/>
                </a:solidFill>
              </a:rPr>
              <a:t>URBANÍSTICA Y </a:t>
            </a:r>
            <a:r>
              <a:rPr lang="es-ES" b="1" dirty="0" smtClean="0">
                <a:solidFill>
                  <a:srgbClr val="C00000"/>
                </a:solidFill>
              </a:rPr>
              <a:t>UN DISEÑO URBANO </a:t>
            </a:r>
            <a:r>
              <a:rPr lang="es-ES" b="1" dirty="0" smtClean="0">
                <a:solidFill>
                  <a:srgbClr val="C00000"/>
                </a:solidFill>
              </a:rPr>
              <a:t>NO EFICIENTE.</a:t>
            </a:r>
            <a:endParaRPr lang="es-ES" b="1" dirty="0">
              <a:solidFill>
                <a:srgbClr val="C00000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61882" y="1386944"/>
            <a:ext cx="10231618" cy="5073853"/>
          </a:xfrm>
        </p:spPr>
        <p:txBody>
          <a:bodyPr>
            <a:normAutofit/>
          </a:bodyPr>
          <a:lstStyle/>
          <a:p>
            <a:pPr algn="just"/>
            <a:r>
              <a:rPr lang="es-ES_tradnl" dirty="0" smtClean="0">
                <a:latin typeface="Arial Black" panose="020B0A04020102020204" pitchFamily="34" charset="0"/>
              </a:rPr>
              <a:t>La CENTRALIDAD DE LAS ESTACIONES FERROVIARIAS es una OPORTUNIDAD para la movilidad urbana, a poner en valor en la SOCIEDAD DE LA CUARTA REVOLUCIÓN INDUSTRIAL. </a:t>
            </a:r>
          </a:p>
          <a:p>
            <a:pPr algn="just"/>
            <a:r>
              <a:rPr lang="es-ES" dirty="0" smtClean="0">
                <a:latin typeface="Arial Black" panose="020B0A04020102020204" pitchFamily="34" charset="0"/>
              </a:rPr>
              <a:t>A realizar en el marco de los OBJETIVOS </a:t>
            </a:r>
            <a:r>
              <a:rPr lang="es-ES" dirty="0">
                <a:latin typeface="Arial Black" panose="020B0A04020102020204" pitchFamily="34" charset="0"/>
              </a:rPr>
              <a:t>DE DESARROLLO SOSTENIBLE PARA LA AGENDA </a:t>
            </a:r>
            <a:r>
              <a:rPr lang="es-ES" dirty="0" smtClean="0">
                <a:latin typeface="Arial Black" panose="020B0A04020102020204" pitchFamily="34" charset="0"/>
              </a:rPr>
              <a:t>2030: 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Objetivo </a:t>
            </a:r>
            <a:r>
              <a:rPr lang="es-ES" dirty="0">
                <a:solidFill>
                  <a:srgbClr val="C00000"/>
                </a:solidFill>
                <a:latin typeface="Arial Black" panose="020B0A04020102020204" pitchFamily="34" charset="0"/>
              </a:rPr>
              <a:t>11. Conseguir que las ciudades y los asentamientos humanos sean inclusivos, seguros, resilientes y sostenibles</a:t>
            </a:r>
            <a:r>
              <a:rPr lang="es-ES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.</a:t>
            </a:r>
          </a:p>
          <a:p>
            <a:pPr algn="just"/>
            <a:r>
              <a:rPr lang="es-ES" dirty="0" smtClean="0">
                <a:latin typeface="Arial Black" panose="020B0A04020102020204" pitchFamily="34" charset="0"/>
              </a:rPr>
              <a:t>Considerando la AGENDA URBANA EUROPEA (la ESPAÑOLA en realización), la ESTRATEGIA EUROPEA 2020 y las DIRECTIVAS asociadas a su HOJA DE RUTA PARA UNA ECONOMÍA DESCARBONIZADA AL 2050, que definen como RETOS BÁSICOS DE </a:t>
            </a:r>
            <a:r>
              <a:rPr lang="es-ES" dirty="0">
                <a:latin typeface="Arial Black" panose="020B0A04020102020204" pitchFamily="34" charset="0"/>
              </a:rPr>
              <a:t>LAS CIUDADES EUROPEAS PARA LA PRÓXIMA </a:t>
            </a:r>
            <a:r>
              <a:rPr lang="es-ES" dirty="0" smtClean="0">
                <a:latin typeface="Arial Black" panose="020B0A04020102020204" pitchFamily="34" charset="0"/>
              </a:rPr>
              <a:t>DÉCADA: la SALUD </a:t>
            </a:r>
            <a:r>
              <a:rPr lang="es-ES" dirty="0" smtClean="0">
                <a:latin typeface="Arial Black" panose="020B0A04020102020204" pitchFamily="34" charset="0"/>
              </a:rPr>
              <a:t>CIUDADANA, la SEGURIDAD y la </a:t>
            </a:r>
            <a:r>
              <a:rPr lang="es-ES" dirty="0" smtClean="0">
                <a:latin typeface="Arial Black" panose="020B0A04020102020204" pitchFamily="34" charset="0"/>
              </a:rPr>
              <a:t>SOSTENIBILIDAD </a:t>
            </a:r>
            <a:r>
              <a:rPr lang="es-ES" dirty="0">
                <a:latin typeface="Arial Black" panose="020B0A04020102020204" pitchFamily="34" charset="0"/>
              </a:rPr>
              <a:t>AMBIENTAL.</a:t>
            </a:r>
          </a:p>
          <a:p>
            <a:pPr algn="just"/>
            <a:r>
              <a:rPr lang="es-ES_tradnl" dirty="0" smtClean="0">
                <a:latin typeface="Arial Black" panose="020B0A04020102020204" pitchFamily="34" charset="0"/>
              </a:rPr>
              <a:t>La RESILIENCIA SOCIAL ante el </a:t>
            </a:r>
            <a:r>
              <a:rPr lang="es-ES_tradnl" dirty="0" smtClean="0">
                <a:latin typeface="Arial Black" panose="020B0A04020102020204" pitchFamily="34" charset="0"/>
              </a:rPr>
              <a:t>CALENTAMIENTO GLOBAL y LA INDEPENDENCIA ENERGÉTICA son los mayores RETOS </a:t>
            </a:r>
            <a:r>
              <a:rPr lang="es-ES_tradnl" dirty="0" smtClean="0">
                <a:latin typeface="Arial Black" panose="020B0A04020102020204" pitchFamily="34" charset="0"/>
              </a:rPr>
              <a:t>URBANOS cara </a:t>
            </a:r>
            <a:r>
              <a:rPr lang="es-ES_tradnl" dirty="0" smtClean="0">
                <a:latin typeface="Arial Black" panose="020B0A04020102020204" pitchFamily="34" charset="0"/>
              </a:rPr>
              <a:t>al futuro.</a:t>
            </a:r>
          </a:p>
          <a:p>
            <a:pPr algn="just"/>
            <a:r>
              <a:rPr lang="es-ES_tradnl" dirty="0" smtClean="0">
                <a:latin typeface="Arial Black" panose="020B0A04020102020204" pitchFamily="34" charset="0"/>
              </a:rPr>
              <a:t>Cada CIUDAD exige un análisis y tratamiento individualizado.</a:t>
            </a:r>
          </a:p>
        </p:txBody>
      </p:sp>
      <p:sp>
        <p:nvSpPr>
          <p:cNvPr id="6" name="Freeform 6"/>
          <p:cNvSpPr/>
          <p:nvPr/>
        </p:nvSpPr>
        <p:spPr bwMode="auto">
          <a:xfrm>
            <a:off x="168965" y="6079411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2116" y="6286142"/>
            <a:ext cx="779767" cy="365125"/>
          </a:xfrm>
        </p:spPr>
        <p:txBody>
          <a:bodyPr/>
          <a:lstStyle/>
          <a:p>
            <a:r>
              <a:rPr lang="es-ES" dirty="0" smtClean="0"/>
              <a:t>34</a:t>
            </a:r>
            <a:endParaRPr lang="es-ES" dirty="0"/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10" name="Imagen 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3488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Marcador de contenido"/>
          <p:cNvSpPr>
            <a:spLocks noGrp="1"/>
          </p:cNvSpPr>
          <p:nvPr>
            <p:ph idx="4294967295"/>
          </p:nvPr>
        </p:nvSpPr>
        <p:spPr>
          <a:xfrm>
            <a:off x="29528" y="103901"/>
            <a:ext cx="12030635" cy="1168401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r>
              <a:rPr lang="es-ES" sz="2100" dirty="0">
                <a:latin typeface="Arial Black" pitchFamily="34" charset="0"/>
              </a:rPr>
              <a:t>	</a:t>
            </a:r>
            <a:r>
              <a:rPr lang="es-ES" sz="3200" dirty="0" smtClean="0">
                <a:solidFill>
                  <a:srgbClr val="C00000"/>
                </a:solidFill>
                <a:latin typeface="Arial Black" pitchFamily="34" charset="0"/>
              </a:rPr>
              <a:t>EL </a:t>
            </a:r>
            <a:r>
              <a:rPr lang="es-ES" sz="3200" dirty="0">
                <a:solidFill>
                  <a:srgbClr val="C00000"/>
                </a:solidFill>
                <a:latin typeface="Arial Black" pitchFamily="34" charset="0"/>
              </a:rPr>
              <a:t>ENTORNO DE </a:t>
            </a:r>
            <a:r>
              <a:rPr lang="es-ES" sz="3200" dirty="0" smtClean="0">
                <a:solidFill>
                  <a:srgbClr val="C00000"/>
                </a:solidFill>
                <a:latin typeface="Arial Black" pitchFamily="34" charset="0"/>
              </a:rPr>
              <a:t>LAS ESTACIONES: </a:t>
            </a:r>
            <a:r>
              <a:rPr lang="es-ES" sz="3200" dirty="0">
                <a:solidFill>
                  <a:srgbClr val="C00000"/>
                </a:solidFill>
                <a:latin typeface="Arial Black" pitchFamily="34" charset="0"/>
              </a:rPr>
              <a:t>UN ÁMBITO IDEAL PARA ABORDAR LOS RETOS DE LAS CIUDADES EUROPEAS PARA LA PRÓXIMA </a:t>
            </a:r>
            <a:r>
              <a:rPr lang="es-ES" sz="3200" dirty="0" smtClean="0">
                <a:solidFill>
                  <a:srgbClr val="C00000"/>
                </a:solidFill>
                <a:latin typeface="Arial Black" pitchFamily="34" charset="0"/>
              </a:rPr>
              <a:t>DÉCADA EN UN ÁMBITO DE SOSTENIBILIDAD SOCIOECONÓMICA: </a:t>
            </a:r>
            <a:r>
              <a:rPr lang="es-ES" sz="3200" dirty="0" smtClean="0">
                <a:solidFill>
                  <a:srgbClr val="7030A0"/>
                </a:solidFill>
                <a:latin typeface="Arial Black" pitchFamily="34" charset="0"/>
              </a:rPr>
              <a:t>SALUD CIUDADANA, SEGURIDAD </a:t>
            </a:r>
            <a:r>
              <a:rPr lang="es-ES" sz="3200" dirty="0">
                <a:solidFill>
                  <a:srgbClr val="7030A0"/>
                </a:solidFill>
                <a:latin typeface="Arial Black" pitchFamily="34" charset="0"/>
              </a:rPr>
              <a:t>Y SOSTENIBILIDAD AMBIENTAL</a:t>
            </a:r>
            <a:r>
              <a:rPr lang="es-ES" sz="3200" dirty="0" smtClean="0">
                <a:solidFill>
                  <a:srgbClr val="7030A0"/>
                </a:solidFill>
                <a:latin typeface="Arial Black" pitchFamily="34" charset="0"/>
              </a:rPr>
              <a:t>.</a:t>
            </a:r>
            <a:endParaRPr lang="es-ES" sz="1900" dirty="0"/>
          </a:p>
        </p:txBody>
      </p:sp>
      <p:sp>
        <p:nvSpPr>
          <p:cNvPr id="3" name="6 Marcador de contenido"/>
          <p:cNvSpPr txBox="1">
            <a:spLocks/>
          </p:cNvSpPr>
          <p:nvPr/>
        </p:nvSpPr>
        <p:spPr bwMode="auto">
          <a:xfrm>
            <a:off x="901700" y="1323961"/>
            <a:ext cx="11245850" cy="4649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87269" tIns="43635" rIns="87269" bIns="43635" numCol="1" anchor="t" anchorCtr="0" compatLnSpc="1">
            <a:prstTxWarp prst="textNoShape">
              <a:avLst/>
            </a:prstTxWarp>
          </a:bodyPr>
          <a:lstStyle/>
          <a:p>
            <a:pPr marL="177800" indent="-1778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s-ES" sz="1600" dirty="0" smtClean="0">
                <a:latin typeface="Arial Black" pitchFamily="34" charset="0"/>
              </a:rPr>
              <a:t>EMPLEO, INTELIGENCIA Y ADECUACIÓN A LA MEJORA DE </a:t>
            </a:r>
            <a:r>
              <a:rPr lang="es-ES" sz="1600" dirty="0">
                <a:latin typeface="Arial Black" pitchFamily="34" charset="0"/>
              </a:rPr>
              <a:t>LA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CALIDAD AMBIENTAL URBANA </a:t>
            </a:r>
            <a:r>
              <a:rPr lang="es-ES" sz="1600" dirty="0">
                <a:latin typeface="Arial Black" pitchFamily="34" charset="0"/>
              </a:rPr>
              <a:t>(CONTAMINACIÓN, RUIDO, ACCESO A ESPACIOS LIBRES, ETC.)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Y SU INCIDENCIA SOBRE LA SALUD CIUDADANA,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INTEGRANDO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Y MINIMIZANDO </a:t>
            </a:r>
            <a:r>
              <a:rPr lang="es-ES" sz="1600" dirty="0">
                <a:latin typeface="Arial Black" pitchFamily="34" charset="0"/>
              </a:rPr>
              <a:t>LOS IMPACTOS DE LAS ACTIVIDADES PRODUCTIVAS Y DE RELACIÓN EN EL MEDIO URBANO.</a:t>
            </a:r>
          </a:p>
          <a:p>
            <a:pPr marL="177800" indent="-1778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s-ES" sz="1600" dirty="0">
                <a:latin typeface="Arial Black" pitchFamily="34" charset="0"/>
              </a:rPr>
              <a:t>MEJORAR EL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METABOLISMO URBANO Y LOS CONSUMOS DE RECURSOS Y EFECTOS AMBIENTALES DEL CICLO DE VIDA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CON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LAS NUEVAS ACTUACIONES SOBRE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EL ENTORNO,</a:t>
            </a:r>
            <a:r>
              <a:rPr lang="es-ES" sz="1600" dirty="0" smtClean="0">
                <a:latin typeface="Arial Black" pitchFamily="34" charset="0"/>
              </a:rPr>
              <a:t> </a:t>
            </a:r>
            <a:r>
              <a:rPr lang="es-ES" sz="1600" dirty="0">
                <a:latin typeface="Arial Black" pitchFamily="34" charset="0"/>
              </a:rPr>
              <a:t>PARA PROPICIAR UNA CRECIENTE </a:t>
            </a:r>
            <a:r>
              <a:rPr lang="es-ES" sz="1600" dirty="0" smtClean="0">
                <a:latin typeface="Arial Black" pitchFamily="34" charset="0"/>
              </a:rPr>
              <a:t>PRODUCTIVIDAD Y EMPLEO ASOCIADOS A LA CUARTA REVOLUCIÓN INDUSTRIAL, CON SOSTENIBILIDAD AMBIENTAL:</a:t>
            </a:r>
          </a:p>
          <a:p>
            <a:pPr marL="635000" lvl="2" indent="-1778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s-ES" sz="1500" dirty="0" smtClean="0">
                <a:latin typeface="Arial Black" pitchFamily="34" charset="0"/>
              </a:rPr>
              <a:t>MÍNIMO </a:t>
            </a:r>
            <a:r>
              <a:rPr lang="es-ES" sz="1500" dirty="0">
                <a:latin typeface="Arial Black" pitchFamily="34" charset="0"/>
              </a:rPr>
              <a:t>CONSUMO </a:t>
            </a:r>
            <a:r>
              <a:rPr lang="es-ES" sz="1500" dirty="0" smtClean="0">
                <a:latin typeface="Arial Black" pitchFamily="34" charset="0"/>
              </a:rPr>
              <a:t>ENERGÉTICO, ENERGÍA DISTRIBUIDA </a:t>
            </a:r>
            <a:r>
              <a:rPr lang="es-ES" sz="1500" dirty="0">
                <a:latin typeface="Arial Black" pitchFamily="34" charset="0"/>
              </a:rPr>
              <a:t>Y </a:t>
            </a:r>
            <a:r>
              <a:rPr lang="es-ES" sz="1500" dirty="0" smtClean="0">
                <a:latin typeface="Arial Black" pitchFamily="34" charset="0"/>
              </a:rPr>
              <a:t>MÍNIMA EMISIÓN </a:t>
            </a:r>
            <a:r>
              <a:rPr lang="es-ES" sz="1500" dirty="0">
                <a:latin typeface="Arial Black" pitchFamily="34" charset="0"/>
              </a:rPr>
              <a:t>DE GASES DE EFECTO INVERNADERO.</a:t>
            </a:r>
          </a:p>
          <a:p>
            <a:pPr marL="635000" lvl="2" indent="-1778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s-ES" sz="1500" dirty="0" smtClean="0">
                <a:latin typeface="Arial Black" pitchFamily="34" charset="0"/>
              </a:rPr>
              <a:t>MÍNIMA MOVILIDAD URBANA OBLIGADA Y MEDIOS DE TRANSPORTE NO MOTORIZADOS, TTE. PÚBLICO Y VEHÍCULOS NO LIGADOS A COMBUSTIBLES FÓSILES.</a:t>
            </a:r>
            <a:endParaRPr lang="es-ES" sz="1500" dirty="0">
              <a:latin typeface="Arial Black" pitchFamily="34" charset="0"/>
            </a:endParaRPr>
          </a:p>
          <a:p>
            <a:pPr marL="635000" lvl="2" indent="-1778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s-ES" sz="1500" dirty="0" smtClean="0">
                <a:latin typeface="Arial Black" pitchFamily="34" charset="0"/>
              </a:rPr>
              <a:t>CIUDAD COMPACTA DE EDIFICIOS EFICIENTES ENERGÉTICAMENTE Y SIN EMISIONES DE GEI, CON MÁXIMO CONTROL Y CALIDAD DEL AIRE.</a:t>
            </a:r>
            <a:endParaRPr lang="es-ES" sz="1500" dirty="0">
              <a:latin typeface="Arial Black" pitchFamily="34" charset="0"/>
            </a:endParaRPr>
          </a:p>
          <a:p>
            <a:pPr marL="635000" lvl="2" indent="-1778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s-ES" sz="1500" dirty="0" smtClean="0">
                <a:latin typeface="Arial Black" pitchFamily="34" charset="0"/>
              </a:rPr>
              <a:t>MÍNIMO CONSUMO </a:t>
            </a:r>
            <a:r>
              <a:rPr lang="es-ES" sz="1500" dirty="0">
                <a:latin typeface="Arial Black" pitchFamily="34" charset="0"/>
              </a:rPr>
              <a:t>DE MATERIALES Y </a:t>
            </a:r>
            <a:r>
              <a:rPr lang="es-ES" sz="1500" dirty="0" smtClean="0">
                <a:latin typeface="Arial Black" pitchFamily="34" charset="0"/>
              </a:rPr>
              <a:t>GENERACIÓN </a:t>
            </a:r>
            <a:r>
              <a:rPr lang="es-ES" sz="1500" dirty="0">
                <a:latin typeface="Arial Black" pitchFamily="34" charset="0"/>
              </a:rPr>
              <a:t>DE RESIDUOS</a:t>
            </a:r>
            <a:r>
              <a:rPr lang="es-ES" sz="1500" dirty="0" smtClean="0">
                <a:latin typeface="Arial Black" pitchFamily="34" charset="0"/>
              </a:rPr>
              <a:t>. ECONOMÍA/INGENIERÍA CIRCULAR.</a:t>
            </a:r>
            <a:endParaRPr lang="es-ES" sz="1500" dirty="0">
              <a:latin typeface="Arial Black" pitchFamily="34" charset="0"/>
            </a:endParaRPr>
          </a:p>
          <a:p>
            <a:pPr marL="635000" lvl="2" indent="-1778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s-ES" sz="1500" dirty="0" smtClean="0">
                <a:latin typeface="Arial Black" pitchFamily="34" charset="0"/>
              </a:rPr>
              <a:t>INTEGRACIÓN DE LA </a:t>
            </a:r>
            <a:r>
              <a:rPr lang="es-ES" sz="1500" dirty="0">
                <a:latin typeface="Arial Black" pitchFamily="34" charset="0"/>
              </a:rPr>
              <a:t>BIODIVERSIDAD Y LA BIOCAPACIDAD URBANA</a:t>
            </a:r>
            <a:r>
              <a:rPr lang="es-ES" sz="1500" dirty="0" smtClean="0">
                <a:latin typeface="Arial Black" pitchFamily="34" charset="0"/>
              </a:rPr>
              <a:t>. </a:t>
            </a:r>
            <a:r>
              <a:rPr lang="es-ES" sz="1500" dirty="0" smtClean="0">
                <a:latin typeface="Arial Black" pitchFamily="34" charset="0"/>
              </a:rPr>
              <a:t>INFRAESTRUCTURA VERDE.</a:t>
            </a:r>
            <a:endParaRPr lang="es-ES" sz="1500" dirty="0">
              <a:latin typeface="Arial Black" pitchFamily="34" charset="0"/>
            </a:endParaRPr>
          </a:p>
          <a:p>
            <a:pPr marL="177800" indent="-177800" eaLnBrk="0" hangingPunct="0">
              <a:spcBef>
                <a:spcPct val="20000"/>
              </a:spcBef>
              <a:buFont typeface="Arial" charset="0"/>
              <a:buChar char="•"/>
              <a:defRPr/>
            </a:pPr>
            <a:r>
              <a:rPr lang="es-ES" sz="1600" dirty="0">
                <a:latin typeface="Arial Black" pitchFamily="34" charset="0"/>
              </a:rPr>
              <a:t>EN SÍNTESIS,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PLANTEAR OTRA CONCEPCIÓN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DEL ENTORNO DE LA ESTACIÓN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QUE </a:t>
            </a:r>
            <a:r>
              <a:rPr lang="es-ES" sz="1600" dirty="0" smtClean="0">
                <a:solidFill>
                  <a:srgbClr val="FF0000"/>
                </a:solidFill>
                <a:latin typeface="Arial Black" pitchFamily="34" charset="0"/>
              </a:rPr>
              <a:t>COLABORE </a:t>
            </a:r>
            <a:r>
              <a:rPr lang="es-ES" sz="1600" dirty="0">
                <a:solidFill>
                  <a:srgbClr val="FF0000"/>
                </a:solidFill>
                <a:latin typeface="Arial Black" pitchFamily="34" charset="0"/>
              </a:rPr>
              <a:t>A MINIMIZAR LA HUELLA ECOLÓGICA URBANA.</a:t>
            </a:r>
          </a:p>
          <a:p>
            <a:pPr marL="325924" indent="-325924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es-ES" sz="1600" dirty="0" smtClean="0">
              <a:latin typeface="Arial Black" pitchFamily="34" charset="0"/>
            </a:endParaRPr>
          </a:p>
          <a:p>
            <a:pPr eaLnBrk="0" hangingPunct="0">
              <a:spcBef>
                <a:spcPct val="20000"/>
              </a:spcBef>
              <a:defRPr/>
            </a:pPr>
            <a:endParaRPr lang="es-ES" sz="1600" dirty="0">
              <a:latin typeface="Arial Black" pitchFamily="34" charset="0"/>
            </a:endParaRPr>
          </a:p>
          <a:p>
            <a:pPr marL="325924" indent="-325924" eaLnBrk="0" hangingPunct="0">
              <a:spcBef>
                <a:spcPct val="20000"/>
              </a:spcBef>
              <a:buFont typeface="Arial" charset="0"/>
              <a:buChar char="•"/>
              <a:defRPr/>
            </a:pPr>
            <a:endParaRPr lang="es-ES" sz="1400" dirty="0">
              <a:latin typeface="Arial Black" pitchFamily="34" charset="0"/>
            </a:endParaRPr>
          </a:p>
        </p:txBody>
      </p:sp>
      <p:sp>
        <p:nvSpPr>
          <p:cNvPr id="4" name="Freeform 6"/>
          <p:cNvSpPr/>
          <p:nvPr/>
        </p:nvSpPr>
        <p:spPr bwMode="auto">
          <a:xfrm>
            <a:off x="168965" y="6361470"/>
            <a:ext cx="1092918" cy="49652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5"/>
          <p:cNvSpPr txBox="1">
            <a:spLocks/>
          </p:cNvSpPr>
          <p:nvPr/>
        </p:nvSpPr>
        <p:spPr>
          <a:xfrm>
            <a:off x="324391" y="6421510"/>
            <a:ext cx="779767" cy="365125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dirty="0" smtClean="0">
                <a:solidFill>
                  <a:schemeClr val="bg1"/>
                </a:solidFill>
              </a:rPr>
              <a:t>35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6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r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>
                <a:solidFill>
                  <a:schemeClr val="tx1"/>
                </a:solidFill>
              </a:rPr>
              <a:pPr/>
              <a:t>19/11/2017</a:t>
            </a:fld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Footer Placeholder 4"/>
          <p:cNvSpPr txBox="1">
            <a:spLocks/>
          </p:cNvSpPr>
          <p:nvPr/>
        </p:nvSpPr>
        <p:spPr>
          <a:xfrm>
            <a:off x="2123898" y="6466069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ES"/>
            </a:defPPr>
            <a:lvl1pPr marL="0" algn="l" defTabSz="914400" rtl="0" eaLnBrk="1" latinLnBrk="0" hangingPunct="1">
              <a:defRPr sz="9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dirty="0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pic>
        <p:nvPicPr>
          <p:cNvPr id="9" name="Imagen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192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82650" y="98158"/>
            <a:ext cx="11004549" cy="522485"/>
          </a:xfrm>
          <a:prstGeom prst="rect">
            <a:avLst/>
          </a:prstGeom>
        </p:spPr>
        <p:txBody>
          <a:bodyPr/>
          <a:lstStyle>
            <a:lvl1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2pPr>
            <a:lvl3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3pPr>
            <a:lvl4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4pPr>
            <a:lvl5pPr algn="ctr" defTabSz="981075" rtl="0" eaLnBrk="0" fontAlgn="base" hangingPunct="0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Arial" charset="0"/>
              </a:defRPr>
            </a:lvl5pPr>
            <a:lvl6pPr marL="4572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defTabSz="981075" rtl="0" fontAlgn="base">
              <a:spcBef>
                <a:spcPct val="0"/>
              </a:spcBef>
              <a:spcAft>
                <a:spcPct val="0"/>
              </a:spcAft>
              <a:defRPr sz="47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defRPr/>
            </a:pPr>
            <a:r>
              <a:rPr lang="es-E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LA NECESIDAD DE PLANIFICAR UN CAMBIO DE MODELO </a:t>
            </a:r>
            <a:r>
              <a:rPr lang="es-ES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TERRITORIAL Y URBANO  ADAPTADO A LOS OBJETIVOS DE LA AGENDA </a:t>
            </a:r>
            <a:r>
              <a:rPr lang="es-E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2030 Y </a:t>
            </a:r>
            <a:r>
              <a:rPr lang="es-ES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AL CAMBIO CLIMÁTICO.</a:t>
            </a:r>
            <a:endParaRPr lang="es-ES" sz="24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519807" y="1548584"/>
            <a:ext cx="9469886" cy="5714873"/>
          </a:xfrm>
          <a:prstGeom prst="rect">
            <a:avLst/>
          </a:prstGeom>
        </p:spPr>
        <p:txBody>
          <a:bodyPr/>
          <a:lstStyle>
            <a:lvl1pPr marL="366713" indent="-366713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96925" indent="-306388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27138" indent="-244475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7675" indent="-244475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08213" indent="-244475" algn="l" defTabSz="981075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00177" indent="-245471" algn="l" defTabSz="9818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91119" indent="-245471" algn="l" defTabSz="9818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82060" indent="-245471" algn="l" defTabSz="9818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3002" indent="-245471" algn="l" defTabSz="9818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s-ES_tradnl" sz="1814" dirty="0">
                <a:latin typeface="Arial Black" panose="020B0A04020102020204" pitchFamily="34" charset="0"/>
              </a:rPr>
              <a:t>SE NECESITA UNA ACCIÓN SISTÉMICA QUE TRATE CONJUNTAMENTE LOS </a:t>
            </a:r>
            <a:r>
              <a:rPr lang="es-ES_tradnl" sz="1814" dirty="0" smtClean="0">
                <a:latin typeface="Arial Black" panose="020B0A04020102020204" pitchFamily="34" charset="0"/>
              </a:rPr>
              <a:t>RETOS </a:t>
            </a:r>
            <a:r>
              <a:rPr lang="es-ES_tradnl" sz="1814" dirty="0">
                <a:latin typeface="Arial Black" panose="020B0A04020102020204" pitchFamily="34" charset="0"/>
              </a:rPr>
              <a:t>Y LOS ASPECTOS SOCIO-POLÍTICOS, ECONÓMICOS Y TÉCNICOS.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endParaRPr lang="es-ES" sz="1814" dirty="0">
              <a:latin typeface="Arial Black" panose="020B0A0402010202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s-ES_tradnl" sz="1814" dirty="0">
                <a:solidFill>
                  <a:srgbClr val="008000"/>
                </a:solidFill>
                <a:latin typeface="Arial Black" panose="020B0A04020102020204" pitchFamily="34" charset="0"/>
              </a:rPr>
              <a:t>LA ACCIÓN DEBE SER SOSTENIDA, ESTABLE Y COHERENTE DESDE LA PERSPECTIVA DEL LARGO PLAZO</a:t>
            </a:r>
            <a:r>
              <a:rPr lang="es-ES" sz="1814" dirty="0">
                <a:solidFill>
                  <a:srgbClr val="008000"/>
                </a:solidFill>
                <a:latin typeface="Arial Black" panose="020B0A04020102020204" pitchFamily="34" charset="0"/>
              </a:rPr>
              <a:t>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endParaRPr lang="es-ES" sz="1814" dirty="0">
              <a:solidFill>
                <a:srgbClr val="008000"/>
              </a:solidFill>
              <a:latin typeface="Arial Black" panose="020B0A0402010202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s-ES_tradnl" sz="1814" dirty="0">
                <a:solidFill>
                  <a:srgbClr val="0000FF"/>
                </a:solidFill>
                <a:latin typeface="Arial Black" panose="020B0A04020102020204" pitchFamily="34" charset="0"/>
              </a:rPr>
              <a:t>LA ACCIÓN DEBE SER ACEPTADA POR LA SOCIEDAD, LO QUE EXIGE: 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es-ES_tradnl" sz="1814" dirty="0">
                <a:solidFill>
                  <a:srgbClr val="0070C0"/>
                </a:solidFill>
                <a:latin typeface="Arial Black" panose="020B0A04020102020204" pitchFamily="34" charset="0"/>
              </a:rPr>
              <a:t>INFORMACIÓN Y TRANSPARENCIA COMPLETA,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es-ES_tradnl" sz="1814" dirty="0">
                <a:solidFill>
                  <a:srgbClr val="0070C0"/>
                </a:solidFill>
                <a:latin typeface="Arial Black" panose="020B0A04020102020204" pitchFamily="34" charset="0"/>
              </a:rPr>
              <a:t>CONCIENCIACIÓN DE LA GRAVEDAD DEL PROBLEMA, 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es-ES_tradnl" sz="1814" dirty="0">
                <a:solidFill>
                  <a:srgbClr val="0070C0"/>
                </a:solidFill>
                <a:latin typeface="Arial Black" panose="020B0A04020102020204" pitchFamily="34" charset="0"/>
              </a:rPr>
              <a:t>CONCERTACIÓN DE OBJETIVOS Y LÍNEAS DE ACTUACIÓN, Y 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r>
              <a:rPr lang="es-ES_tradnl" sz="1814" dirty="0">
                <a:solidFill>
                  <a:srgbClr val="0070C0"/>
                </a:solidFill>
                <a:latin typeface="Arial Black" panose="020B0A04020102020204" pitchFamily="34" charset="0"/>
              </a:rPr>
              <a:t>CORRESPONSABILIZACIÓN EN SU EJECUCIÓN.</a:t>
            </a:r>
          </a:p>
          <a:p>
            <a:pPr lvl="1">
              <a:lnSpc>
                <a:spcPct val="90000"/>
              </a:lnSpc>
              <a:buFont typeface="Wingdings" pitchFamily="2" charset="2"/>
              <a:buChar char="Ø"/>
            </a:pPr>
            <a:endParaRPr lang="es-ES" sz="1814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s-ES_tradnl" sz="1814" dirty="0">
                <a:solidFill>
                  <a:srgbClr val="7030A0"/>
                </a:solidFill>
                <a:latin typeface="Arial Black" panose="020B0A04020102020204" pitchFamily="34" charset="0"/>
              </a:rPr>
              <a:t>EL PRIMER PROBLEMA ES COMBATIR LA IDEA </a:t>
            </a:r>
            <a:r>
              <a:rPr lang="es-ES" sz="1814" dirty="0">
                <a:solidFill>
                  <a:srgbClr val="7030A0"/>
                </a:solidFill>
                <a:latin typeface="Arial Black" panose="020B0A04020102020204" pitchFamily="34" charset="0"/>
              </a:rPr>
              <a:t>DE QUE LA </a:t>
            </a:r>
            <a:r>
              <a:rPr lang="es-ES_tradnl" sz="1814" dirty="0">
                <a:solidFill>
                  <a:srgbClr val="7030A0"/>
                </a:solidFill>
                <a:latin typeface="Arial Black" panose="020B0A04020102020204" pitchFamily="34" charset="0"/>
              </a:rPr>
              <a:t>FORMA DE VIDA ACTUAL ES LA </a:t>
            </a:r>
            <a:r>
              <a:rPr lang="es-ES" sz="1814" dirty="0">
                <a:solidFill>
                  <a:srgbClr val="7030A0"/>
                </a:solidFill>
                <a:latin typeface="Arial Black" panose="020B0A04020102020204" pitchFamily="34" charset="0"/>
              </a:rPr>
              <a:t>MEJOR DE LAS POSIBLES.</a:t>
            </a:r>
          </a:p>
        </p:txBody>
      </p:sp>
      <p:sp>
        <p:nvSpPr>
          <p:cNvPr id="8" name="Date Placeholder 3"/>
          <p:cNvSpPr txBox="1">
            <a:spLocks/>
          </p:cNvSpPr>
          <p:nvPr/>
        </p:nvSpPr>
        <p:spPr>
          <a:xfrm>
            <a:off x="11045717" y="6466069"/>
            <a:ext cx="1146283" cy="370396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6D5A775-FBCB-42DC-8796-8606383F4178}" type="datetimeFigureOut">
              <a:rPr lang="es-ES" sz="1100" b="1" smtClean="0"/>
              <a:pPr/>
              <a:t>19/11/2017</a:t>
            </a:fld>
            <a:endParaRPr lang="es-ES" sz="1100" b="1" dirty="0"/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2089879" y="6478608"/>
            <a:ext cx="7619999" cy="365125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400" b="1" smtClean="0">
                <a:solidFill>
                  <a:srgbClr val="FF0000"/>
                </a:solidFill>
              </a:rPr>
              <a:t>ANTONIO SERRANO 						</a:t>
            </a:r>
            <a:endParaRPr lang="es-ES" sz="1400" b="1" dirty="0">
              <a:solidFill>
                <a:srgbClr val="FF0000"/>
              </a:solidFill>
            </a:endParaRPr>
          </a:p>
        </p:txBody>
      </p:sp>
      <p:sp>
        <p:nvSpPr>
          <p:cNvPr id="10" name="Freeform 6"/>
          <p:cNvSpPr/>
          <p:nvPr/>
        </p:nvSpPr>
        <p:spPr bwMode="auto">
          <a:xfrm>
            <a:off x="168965" y="6079411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pic>
        <p:nvPicPr>
          <p:cNvPr id="11" name="Imagen 10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3378" y="6503725"/>
            <a:ext cx="984885" cy="33274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Freeform 6"/>
          <p:cNvSpPr/>
          <p:nvPr/>
        </p:nvSpPr>
        <p:spPr bwMode="auto">
          <a:xfrm>
            <a:off x="168965" y="6079411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 txBox="1">
            <a:spLocks/>
          </p:cNvSpPr>
          <p:nvPr/>
        </p:nvSpPr>
        <p:spPr>
          <a:xfrm>
            <a:off x="482116" y="6286142"/>
            <a:ext cx="779767" cy="365125"/>
          </a:xfrm>
          <a:prstGeom prst="rect">
            <a:avLst/>
          </a:prstGeom>
        </p:spPr>
        <p:txBody>
          <a:bodyPr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mtClean="0">
                <a:solidFill>
                  <a:schemeClr val="bg1"/>
                </a:solidFill>
              </a:rPr>
              <a:t>36</a:t>
            </a:r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590390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5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9"/>
          <p:cNvSpPr>
            <a:spLocks noChangeArrowheads="1"/>
          </p:cNvSpPr>
          <p:nvPr/>
        </p:nvSpPr>
        <p:spPr bwMode="auto">
          <a:xfrm>
            <a:off x="1676400" y="5937252"/>
            <a:ext cx="8991600" cy="911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80394" tIns="39491" rIns="80394" bIns="39491" anchor="ctr"/>
          <a:lstStyle/>
          <a:p>
            <a:pPr>
              <a:tabLst>
                <a:tab pos="6769947" algn="r"/>
              </a:tabLst>
              <a:defRPr/>
            </a:pPr>
            <a:r>
              <a:rPr lang="en-GB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Antonio Serrano Rodríguez. </a:t>
            </a:r>
          </a:p>
          <a:p>
            <a:pPr>
              <a:tabLst>
                <a:tab pos="6769947" algn="r"/>
              </a:tabLst>
              <a:defRPr/>
            </a:pPr>
            <a:r>
              <a:rPr lang="en-GB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>Web FUNDICOT: www.fundicot.org</a:t>
            </a:r>
            <a:endParaRPr lang="en-GB" sz="1600" dirty="0">
              <a:latin typeface="+mj-lt"/>
            </a:endParaRPr>
          </a:p>
        </p:txBody>
      </p:sp>
      <p:pic>
        <p:nvPicPr>
          <p:cNvPr id="205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152400"/>
            <a:ext cx="2197100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600200" y="2519412"/>
            <a:ext cx="9144000" cy="1516997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264" tIns="40632" rIns="81264" bIns="40632" rtlCol="0" anchor="ctr"/>
          <a:lstStyle/>
          <a:p>
            <a:pPr algn="ctr"/>
            <a:r>
              <a:rPr lang="es-ES" sz="4000" dirty="0">
                <a:solidFill>
                  <a:srgbClr val="C00000"/>
                </a:solidFill>
                <a:latin typeface="Arial Black" pitchFamily="34" charset="0"/>
              </a:rPr>
              <a:t>MUCHAS GRACIAS POR SU ATENCIÓN</a:t>
            </a:r>
          </a:p>
        </p:txBody>
      </p:sp>
    </p:spTree>
    <p:extLst>
      <p:ext uri="{BB962C8B-B14F-4D97-AF65-F5344CB8AC3E}">
        <p14:creationId xmlns:p14="http://schemas.microsoft.com/office/powerpoint/2010/main" val="3654259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3112</TotalTime>
  <Words>3940</Words>
  <Application>Microsoft Office PowerPoint</Application>
  <PresentationFormat>Panorámica</PresentationFormat>
  <Paragraphs>397</Paragraphs>
  <Slides>44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54" baseType="lpstr">
      <vt:lpstr>Arial</vt:lpstr>
      <vt:lpstr>Arial Black</vt:lpstr>
      <vt:lpstr>Calibri</vt:lpstr>
      <vt:lpstr>Century Gothic</vt:lpstr>
      <vt:lpstr>Tahoma</vt:lpstr>
      <vt:lpstr>Times New Roman</vt:lpstr>
      <vt:lpstr>Verdana</vt:lpstr>
      <vt:lpstr>Wingdings</vt:lpstr>
      <vt:lpstr>Wingdings 3</vt:lpstr>
      <vt:lpstr>Espiral</vt:lpstr>
      <vt:lpstr>Presentación de PowerPoint</vt:lpstr>
      <vt:lpstr>Presentación de PowerPoint</vt:lpstr>
      <vt:lpstr>VISIONES Y RIESGOS DEL GLOBAL RISK 2017. Davos. Enero de 2017  </vt:lpstr>
      <vt:lpstr>PRIMER RETO PARA LAS CIUDADES FUTURAS:  DEPENDENCIA ENERGÉTICA Y DE MATERIAS PRIMAS.  RETOS DE DESABASTECIMIENTO Y DE INCREMENTO DE COSTES</vt:lpstr>
      <vt:lpstr>LOS RETOS ENERGÉTICOS EUROPEOS Y ESPAÑOLES.</vt:lpstr>
      <vt:lpstr>Dependencia europea y española en el suministro de materias primas</vt:lpstr>
      <vt:lpstr>Presentación de PowerPoint</vt:lpstr>
      <vt:lpstr>Presentación de PowerPoint</vt:lpstr>
      <vt:lpstr>SEGUNDO RETO: ADAPTARSE AL CALENTAMIENTO GLOBAL/CAMBIO CLIMÁTICO. MEJORAR LA RESILIENCIA URBANA CONTRA:  </vt:lpstr>
      <vt:lpstr>Presentación de PowerPoint</vt:lpstr>
      <vt:lpstr>Evolución de las emisiones totales de gases de efecto invernadero (GEI) 1990-2016 (Gigatoneladas de CO2 equiv)</vt:lpstr>
      <vt:lpstr>Presentación de PowerPoint</vt:lpstr>
      <vt:lpstr>Presentación de PowerPoint</vt:lpstr>
      <vt:lpstr>Presentación de PowerPoint</vt:lpstr>
      <vt:lpstr>STERN REVIEW:  The Economics of Climate Change Figure 2 Stabilisation levels and probability ranges for temperature increases</vt:lpstr>
      <vt:lpstr>Presentación de PowerPoint</vt:lpstr>
      <vt:lpstr>Presentación de PowerPoint</vt:lpstr>
      <vt:lpstr>Presentación de PowerPoint</vt:lpstr>
      <vt:lpstr>Efectos del Cambio Climático en las costas españolas</vt:lpstr>
      <vt:lpstr>Presentación de PowerPoint</vt:lpstr>
      <vt:lpstr>Presentación de PowerPoint</vt:lpstr>
      <vt:lpstr>Presentación de PowerPoint</vt:lpstr>
      <vt:lpstr>Presentación de PowerPoint</vt:lpstr>
      <vt:lpstr>TERCER RETO PARA LAS CIUDADES FUTURAS: </vt:lpstr>
      <vt:lpstr>VALORACIÓN DE LA EVOLUCIÓN GLOBAL 2000-2016</vt:lpstr>
      <vt:lpstr>LAS DESIGUALDADES CRECIENTES, ENTRE PAÍSES, REGIONES O PERSONAS SON FUENTES POTENCIALES DE GRAVES TENSIONES MIGRATORIAS Y CONFLICTOS SOCIALES.  EXPANSIÓN DE SENTIMIENTOS “ANTI-ESTABLISHMENT” Y AUTORITARIOS.</vt:lpstr>
      <vt:lpstr>Una Estructura del sistema financiero crecientemente descontrolada. </vt:lpstr>
      <vt:lpstr>RETOS DERIVADOS DE LA REVOLUCIÓN CIENTÍFICO-TÉCNICA:</vt:lpstr>
      <vt:lpstr>TECNOLOGÍAS EMERGENTES CON INCIDENCIA MÁS SIGNIFICATIVA EN EL CAMPO DEL TRANSPORTE  </vt:lpstr>
      <vt:lpstr>PROGRAMAS Y RESPUESTAS GLOBALES A LOS ESCENARIOS NEGATIVOS DEL CAMBIO GLOBAL.</vt:lpstr>
      <vt:lpstr>ESCENARIOS PARA LA SOSTENIBILIDAD 2050</vt:lpstr>
      <vt:lpstr>Presentación de PowerPoint</vt:lpstr>
      <vt:lpstr>Presentación de PowerPoint</vt:lpstr>
      <vt:lpstr>Objetivo 11. Conseguir que las ciudades y los asentamientos humanos sean inclusivos, seguros, resilientes y sostenibles, con las Metas: </vt:lpstr>
      <vt:lpstr>AGENDA URBANA EUROPEA Y HABITAT III</vt:lpstr>
      <vt:lpstr>POLÍTICAS SOBRE MOVILIDAD EN LA UNIÓN EUROPEA: ESTRATEGIA EUROPEA A FAVOR DE LA MOVILIDAD DE BAJAS EMISIONES (SWD-2016- 244 final)</vt:lpstr>
      <vt:lpstr>IDEAS FUNDAMENTALES SOBRE EL FERROCARRIL Y LA CIUDAD. Prestigio, marca, identidad.</vt:lpstr>
      <vt:lpstr>EL ferrocarril se liga históricamente a zonas industriales</vt:lpstr>
      <vt:lpstr>INTEGRACIÓN FUNCIONAL DEL SISTEMA DE TRANSPORTE</vt:lpstr>
      <vt:lpstr> LA OPCIÓN DE LA ELECTRICIDAD EN EL FERROCARRIL Y EN EL  VEHÍCULO ELÉCTRICO.</vt:lpstr>
      <vt:lpstr>EL RETO DE CAMBIAR UNA HISTÓRIA URBANÍSTICA Y UN DISEÑO URBANO NO EFICIENTE.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AGENDA 2030</dc:title>
  <dc:creator>ANTONIO</dc:creator>
  <cp:lastModifiedBy>ANTONIO</cp:lastModifiedBy>
  <cp:revision>245</cp:revision>
  <cp:lastPrinted>2017-11-19T22:43:36Z</cp:lastPrinted>
  <dcterms:created xsi:type="dcterms:W3CDTF">2016-04-11T04:26:41Z</dcterms:created>
  <dcterms:modified xsi:type="dcterms:W3CDTF">2017-11-19T22:44:58Z</dcterms:modified>
</cp:coreProperties>
</file>